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1" r:id="rId4"/>
    <p:sldMasterId id="2147483672" r:id="rId5"/>
    <p:sldMasterId id="2147483673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</p:sldIdLst>
  <p:sldSz cy="5143500" cx="9144000"/>
  <p:notesSz cx="6858000" cy="9144000"/>
  <p:embeddedFontLst>
    <p:embeddedFont>
      <p:font typeface="Gill Sans"/>
      <p:regular r:id="rId22"/>
      <p:bold r:id="rId2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3.xml"/><Relationship Id="rId11" Type="http://schemas.openxmlformats.org/officeDocument/2006/relationships/slide" Target="slides/slide4.xml"/><Relationship Id="rId22" Type="http://schemas.openxmlformats.org/officeDocument/2006/relationships/font" Target="fonts/GillSans-regular.fntdata"/><Relationship Id="rId10" Type="http://schemas.openxmlformats.org/officeDocument/2006/relationships/slide" Target="slides/slide3.xml"/><Relationship Id="rId21" Type="http://schemas.openxmlformats.org/officeDocument/2006/relationships/slide" Target="slides/slide14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23" Type="http://schemas.openxmlformats.org/officeDocument/2006/relationships/font" Target="fonts/GillSans-bold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2.xml"/><Relationship Id="rId6" Type="http://schemas.openxmlformats.org/officeDocument/2006/relationships/slideMaster" Target="slideMasters/slideMaster3.xml"/><Relationship Id="rId18" Type="http://schemas.openxmlformats.org/officeDocument/2006/relationships/slide" Target="slides/slide1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2bd37bcf122_0_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9" name="Google Shape;139;g2bd37bcf122_0_1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0" name="Google Shape;140;g2bd37bcf122_0_1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2bd37bcf122_0_114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2bd37bcf122_0_114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g2bd37bcf122_0_114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2bd37bcf122_0_130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4" name="Google Shape;244;g2bd37bcf122_0_130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45" name="Google Shape;245;g2bd37bcf122_0_130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2c082fc9f06_0_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1" name="Google Shape;261;g2c082fc9f06_0_1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62" name="Google Shape;262;g2c082fc9f06_0_1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2c082fc9f06_0_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9" name="Google Shape;269;g2c082fc9f06_0_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70" name="Google Shape;270;g2c082fc9f06_0_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2bd37bcf122_0_140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76" name="Google Shape;276;g2bd37bcf122_0_140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2bd37bcf122_0_1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5" name="Google Shape;145;g2bd37bcf122_0_13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"/>
              <a:t>De les begint met een inleiding tot de Oude Grieken. </a:t>
            </a:r>
            <a:endParaRPr/>
          </a:p>
        </p:txBody>
      </p:sp>
      <p:sp>
        <p:nvSpPr>
          <p:cNvPr id="146" name="Google Shape;146;g2bd37bcf122_0_13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2bd37bcf122_0_39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4" name="Google Shape;164;g2bd37bcf122_0_39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"/>
              <a:t>Hanne schrijft haar naam aan het bord in het Oudgrieks als voorbeeld.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"/>
              <a:t>Elena, helena</a:t>
            </a:r>
            <a:endParaRPr/>
          </a:p>
        </p:txBody>
      </p:sp>
      <p:sp>
        <p:nvSpPr>
          <p:cNvPr id="165" name="Google Shape;165;g2bd37bcf122_0_39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2bd37bcf122_0_56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3" name="Google Shape;173;g2bd37bcf122_0_56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"/>
              <a:t>Atoom - Barbaar (niet-Grieks) - Cyclus/cirkel - Europa - School (&gt;&lt; vrije tijd Oudgrieks)  - Orgaan - Politiek - Levend wezen/Dier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"/>
              <a:t>Het is oke als jullie alle letters apart lezen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"/>
              <a:t>S +x is een sch</a:t>
            </a:r>
            <a:endParaRPr/>
          </a:p>
        </p:txBody>
      </p:sp>
      <p:sp>
        <p:nvSpPr>
          <p:cNvPr id="174" name="Google Shape;174;g2bd37bcf122_0_56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2bd37bcf122_0_64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3" name="Google Shape;183;g2bd37bcf122_0_64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"/>
              <a:t>Noch een jongen, noch een meisje, geen van beiden iets in het midden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4" name="Google Shape;184;g2bd37bcf122_0_64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2bd37bcf122_0_7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7" name="Google Shape;197;g2bd37bcf122_0_73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"/>
              <a:t>Meisjesnamen op [a] mogen blijven op alpha. </a:t>
            </a:r>
            <a:endParaRPr/>
          </a:p>
        </p:txBody>
      </p:sp>
      <p:sp>
        <p:nvSpPr>
          <p:cNvPr id="198" name="Google Shape;198;g2bd37bcf122_0_73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2bd37bcf122_0_89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4" name="Google Shape;204;g2bd37bcf122_0_89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"/>
              <a:t>Mythos is het Griekse woord voor verhaal. Deze les vertellen we kort het verhaal van de Trojaanse Oorlog.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"/>
              <a:t>De hoofdrollen zijn Menelaos, Helena en een jongeman, Paris. </a:t>
            </a:r>
            <a:endParaRPr/>
          </a:p>
        </p:txBody>
      </p:sp>
      <p:sp>
        <p:nvSpPr>
          <p:cNvPr id="205" name="Google Shape;205;g2bd37bcf122_0_89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2bd37bcf122_0_98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2bd37bcf122_0_98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g2bd37bcf122_0_98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2bd37bcf122_0_106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2bd37bcf122_0_106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g2bd37bcf122_0_106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dia" type="title">
  <p:cSld name="TITLE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Calibri"/>
              <a:buNone/>
              <a:defRPr sz="45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8" name="Google Shape;58;p14"/>
          <p:cNvSpPr txBox="1"/>
          <p:nvPr>
            <p:ph idx="1" type="subTitle"/>
          </p:nvPr>
        </p:nvSpPr>
        <p:spPr>
          <a:xfrm>
            <a:off x="1143000" y="2701529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1pPr>
            <a:lvl2pPr lvl="1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/>
            </a:lvl2pPr>
            <a:lvl3pPr lvl="2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3pPr>
            <a:lvl4pPr lvl="3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4pPr>
            <a:lvl5pPr lvl="4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59" name="Google Shape;59;p1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0" name="Google Shape;60;p1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1" name="Google Shape;61;p1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 en object" type="obj">
  <p:cSld name="OBJEC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0" name="Google Shape;70;p16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1" name="Google Shape;71;p1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2" name="Google Shape;72;p1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3" name="Google Shape;73;p1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lleen titel" type="titleOnly">
  <p:cSld name="TITLE_ONLY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6" name="Google Shape;76;p1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7" name="Google Shape;77;p1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8" name="Google Shape;78;p1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dia" type="title">
  <p:cSld name="TITLE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8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1" name="Google Shape;81;p18"/>
          <p:cNvSpPr txBox="1"/>
          <p:nvPr>
            <p:ph idx="1" type="subTitle"/>
          </p:nvPr>
        </p:nvSpPr>
        <p:spPr>
          <a:xfrm>
            <a:off x="1143000" y="2701529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82" name="Google Shape;82;p1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3" name="Google Shape;83;p1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4" name="Google Shape;84;p1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ekop" type="secHead">
  <p:cSld name="SECTION_HEADER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9"/>
          <p:cNvSpPr txBox="1"/>
          <p:nvPr>
            <p:ph type="title"/>
          </p:nvPr>
        </p:nvSpPr>
        <p:spPr>
          <a:xfrm>
            <a:off x="623888" y="1282303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7" name="Google Shape;87;p19"/>
          <p:cNvSpPr txBox="1"/>
          <p:nvPr>
            <p:ph idx="1" type="body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88" name="Google Shape;88;p1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9" name="Google Shape;89;p1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0" name="Google Shape;90;p1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houd van twee" type="twoObj">
  <p:cSld name="TWO_OBJECTS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0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3" name="Google Shape;93;p20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94" name="Google Shape;94;p20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95" name="Google Shape;95;p2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6" name="Google Shape;96;p2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7" name="Google Shape;97;p2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gelijking" type="twoTxTwoObj">
  <p:cSld name="TWO_OBJECTS_WITH_TEXT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1"/>
          <p:cNvSpPr txBox="1"/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0" name="Google Shape;100;p21"/>
          <p:cNvSpPr txBox="1"/>
          <p:nvPr>
            <p:ph idx="1" type="body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101" name="Google Shape;101;p21"/>
          <p:cNvSpPr txBox="1"/>
          <p:nvPr>
            <p:ph idx="2" type="body"/>
          </p:nvPr>
        </p:nvSpPr>
        <p:spPr>
          <a:xfrm>
            <a:off x="629841" y="1878806"/>
            <a:ext cx="3868500" cy="2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02" name="Google Shape;102;p21"/>
          <p:cNvSpPr txBox="1"/>
          <p:nvPr>
            <p:ph idx="3" type="body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103" name="Google Shape;103;p21"/>
          <p:cNvSpPr txBox="1"/>
          <p:nvPr>
            <p:ph idx="4" type="body"/>
          </p:nvPr>
        </p:nvSpPr>
        <p:spPr>
          <a:xfrm>
            <a:off x="4629150" y="1878806"/>
            <a:ext cx="3887400" cy="2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04" name="Google Shape;104;p2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5" name="Google Shape;105;p2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6" name="Google Shape;106;p2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eeg" type="blank">
  <p:cSld name="BLANK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9" name="Google Shape;109;p2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0" name="Google Shape;110;p2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houd met bijschrift" type="objTx">
  <p:cSld name="OBJECT_WITH_CAPTION_TEXT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3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3" name="Google Shape;113;p23"/>
          <p:cNvSpPr txBox="1"/>
          <p:nvPr>
            <p:ph idx="1" type="body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810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indent="-3429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indent="-32385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indent="-3238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114" name="Google Shape;114;p23"/>
          <p:cNvSpPr txBox="1"/>
          <p:nvPr>
            <p:ph idx="2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15" name="Google Shape;115;p2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6" name="Google Shape;116;p2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7" name="Google Shape;117;p2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fbeelding met bijschrift" type="picTx">
  <p:cSld name="PICTURE_WITH_CAPTION_TEXT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4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0" name="Google Shape;120;p24"/>
          <p:cNvSpPr/>
          <p:nvPr>
            <p:ph idx="2" type="pic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</p:sp>
      <p:sp>
        <p:nvSpPr>
          <p:cNvPr id="121" name="Google Shape;121;p24"/>
          <p:cNvSpPr txBox="1"/>
          <p:nvPr>
            <p:ph idx="1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22" name="Google Shape;122;p2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3" name="Google Shape;123;p2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4" name="Google Shape;124;p2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 en verticale tekst" type="vertTx">
  <p:cSld name="VERTICAL_TEXT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7" name="Google Shape;127;p25"/>
          <p:cNvSpPr txBox="1"/>
          <p:nvPr>
            <p:ph idx="1" type="body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28" name="Google Shape;128;p2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9" name="Google Shape;129;p2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0" name="Google Shape;130;p2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e titel en tekst" type="vertTitleAndTx">
  <p:cSld name="VERTICAL_TITLE_AND_VERTICAL_TEXT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6"/>
          <p:cNvSpPr txBox="1"/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3" name="Google Shape;133;p26"/>
          <p:cNvSpPr txBox="1"/>
          <p:nvPr>
            <p:ph idx="1" type="body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34" name="Google Shape;134;p2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5" name="Google Shape;135;p2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6" name="Google Shape;136;p2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theme" Target="../theme/theme3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4" name="Google Shape;64;p15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" name="Google Shape;65;p1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" name="Google Shape;66;p1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" name="Google Shape;67;p1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png"/><Relationship Id="rId4" Type="http://schemas.openxmlformats.org/officeDocument/2006/relationships/image" Target="../media/image12.png"/><Relationship Id="rId5" Type="http://schemas.openxmlformats.org/officeDocument/2006/relationships/image" Target="../media/image1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9.png"/><Relationship Id="rId4" Type="http://schemas.openxmlformats.org/officeDocument/2006/relationships/image" Target="../media/image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Relationship Id="rId4" Type="http://schemas.openxmlformats.org/officeDocument/2006/relationships/image" Target="../media/image4.jpg"/><Relationship Id="rId5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Relationship Id="rId4" Type="http://schemas.openxmlformats.org/officeDocument/2006/relationships/image" Target="../media/image4.jpg"/><Relationship Id="rId5" Type="http://schemas.openxmlformats.org/officeDocument/2006/relationships/image" Target="../media/image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png"/><Relationship Id="rId4" Type="http://schemas.openxmlformats.org/officeDocument/2006/relationships/image" Target="../media/image11.png"/><Relationship Id="rId5" Type="http://schemas.openxmlformats.org/officeDocument/2006/relationships/image" Target="../media/image1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 amt="62000"/>
          </a:blip>
          <a:stretch>
            <a:fillRect/>
          </a:stretch>
        </a:blipFill>
      </p:bgPr>
    </p:bg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7"/>
          <p:cNvSpPr txBox="1"/>
          <p:nvPr>
            <p:ph type="ctrTitle"/>
          </p:nvPr>
        </p:nvSpPr>
        <p:spPr>
          <a:xfrm>
            <a:off x="141614" y="171679"/>
            <a:ext cx="8781000" cy="191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Gill Sans"/>
              <a:buNone/>
            </a:pPr>
            <a:r>
              <a:rPr b="1" lang="nl" sz="3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OUDE GRIEKEN – JONGE HELDEN</a:t>
            </a:r>
            <a:br>
              <a:rPr b="1" lang="nl" sz="5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</a:br>
            <a:br>
              <a:rPr b="1" lang="nl" sz="5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</a:br>
            <a:r>
              <a:rPr b="1" lang="nl" sz="41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LES 2 </a:t>
            </a:r>
            <a:endParaRPr b="1" sz="5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3C6E7"/>
        </a:solidFill>
      </p:bgPr>
    </p:bg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6"/>
          <p:cNvSpPr txBox="1"/>
          <p:nvPr/>
        </p:nvSpPr>
        <p:spPr>
          <a:xfrm>
            <a:off x="6909769" y="1625175"/>
            <a:ext cx="18219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5300">
                <a:latin typeface="Calibri"/>
                <a:ea typeface="Calibri"/>
                <a:cs typeface="Calibri"/>
                <a:sym typeface="Calibri"/>
              </a:rPr>
              <a:t>ἱππος</a:t>
            </a:r>
            <a:endParaRPr sz="53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1" name="Google Shape;241;p36"/>
          <p:cNvPicPr preferRelativeResize="0"/>
          <p:nvPr/>
        </p:nvPicPr>
        <p:blipFill rotWithShape="1">
          <a:blip r:embed="rId3">
            <a:alphaModFix/>
          </a:blip>
          <a:srcRect b="29213" l="32046" r="12974" t="0"/>
          <a:stretch/>
        </p:blipFill>
        <p:spPr>
          <a:xfrm>
            <a:off x="0" y="0"/>
            <a:ext cx="6357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3C6E7"/>
        </a:solidFill>
      </p:bgPr>
    </p:bg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Afbeeldingsresultaat voor theseus" id="247" name="Google Shape;247;p37"/>
          <p:cNvSpPr/>
          <p:nvPr/>
        </p:nvSpPr>
        <p:spPr>
          <a:xfrm>
            <a:off x="4457700" y="2457450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" name="Google Shape;248;p37"/>
          <p:cNvSpPr txBox="1"/>
          <p:nvPr/>
        </p:nvSpPr>
        <p:spPr>
          <a:xfrm>
            <a:off x="6553804" y="4014874"/>
            <a:ext cx="15000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p37"/>
          <p:cNvSpPr txBox="1"/>
          <p:nvPr/>
        </p:nvSpPr>
        <p:spPr>
          <a:xfrm>
            <a:off x="3526058" y="4009853"/>
            <a:ext cx="18390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37"/>
          <p:cNvSpPr txBox="1"/>
          <p:nvPr/>
        </p:nvSpPr>
        <p:spPr>
          <a:xfrm>
            <a:off x="547857" y="3987908"/>
            <a:ext cx="18390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Google Shape;251;p37"/>
          <p:cNvSpPr txBox="1"/>
          <p:nvPr/>
        </p:nvSpPr>
        <p:spPr>
          <a:xfrm>
            <a:off x="3718200" y="1245293"/>
            <a:ext cx="14547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nl" sz="3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πλοιον</a:t>
            </a:r>
            <a:endParaRPr b="1" sz="30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" name="Google Shape;252;p37"/>
          <p:cNvSpPr txBox="1"/>
          <p:nvPr/>
        </p:nvSpPr>
        <p:spPr>
          <a:xfrm>
            <a:off x="6152006" y="115519"/>
            <a:ext cx="17529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p37"/>
          <p:cNvSpPr txBox="1"/>
          <p:nvPr/>
        </p:nvSpPr>
        <p:spPr>
          <a:xfrm>
            <a:off x="3646088" y="3539981"/>
            <a:ext cx="14547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Gill Sans"/>
              <a:buNone/>
            </a:pPr>
            <a:r>
              <a:rPr b="1" lang="nl" sz="3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ἱππος</a:t>
            </a:r>
            <a:endParaRPr sz="3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" name="Google Shape;254;p37"/>
          <p:cNvSpPr txBox="1"/>
          <p:nvPr/>
        </p:nvSpPr>
        <p:spPr>
          <a:xfrm>
            <a:off x="5429006" y="2434388"/>
            <a:ext cx="23322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5" name="Google Shape;255;p37"/>
          <p:cNvPicPr preferRelativeResize="0"/>
          <p:nvPr/>
        </p:nvPicPr>
        <p:blipFill rotWithShape="1">
          <a:blip r:embed="rId3">
            <a:alphaModFix/>
          </a:blip>
          <a:srcRect b="0" l="0" r="16331" t="0"/>
          <a:stretch/>
        </p:blipFill>
        <p:spPr>
          <a:xfrm>
            <a:off x="479813" y="2880097"/>
            <a:ext cx="2787356" cy="1873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37"/>
          <p:cNvPicPr preferRelativeResize="0"/>
          <p:nvPr/>
        </p:nvPicPr>
        <p:blipFill rotWithShape="1">
          <a:blip r:embed="rId4">
            <a:alphaModFix/>
          </a:blip>
          <a:srcRect b="13449" l="9956" r="8430" t="5335"/>
          <a:stretch/>
        </p:blipFill>
        <p:spPr>
          <a:xfrm>
            <a:off x="479813" y="505258"/>
            <a:ext cx="2787356" cy="2080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37"/>
          <p:cNvPicPr preferRelativeResize="0"/>
          <p:nvPr/>
        </p:nvPicPr>
        <p:blipFill rotWithShape="1">
          <a:blip r:embed="rId5">
            <a:alphaModFix/>
          </a:blip>
          <a:srcRect b="21423" l="0" r="0" t="3405"/>
          <a:stretch/>
        </p:blipFill>
        <p:spPr>
          <a:xfrm>
            <a:off x="5700411" y="754341"/>
            <a:ext cx="2889600" cy="3960394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37"/>
          <p:cNvSpPr txBox="1"/>
          <p:nvPr/>
        </p:nvSpPr>
        <p:spPr>
          <a:xfrm>
            <a:off x="6593906" y="115519"/>
            <a:ext cx="8691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" sz="3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θεη</a:t>
            </a:r>
            <a:endParaRPr b="1" sz="30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3C6E7"/>
        </a:solidFill>
      </p:bgPr>
    </p:bg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8"/>
          <p:cNvSpPr txBox="1"/>
          <p:nvPr>
            <p:ph type="title"/>
          </p:nvPr>
        </p:nvSpPr>
        <p:spPr>
          <a:xfrm>
            <a:off x="65175" y="205375"/>
            <a:ext cx="8963400" cy="74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Gill Sans"/>
              <a:buNone/>
            </a:pPr>
            <a:r>
              <a:rPr b="1" lang="nl" sz="3600">
                <a:solidFill>
                  <a:schemeClr val="dk2"/>
                </a:solidFill>
              </a:rPr>
              <a:t>We worden Grieken en Trojanen!</a:t>
            </a:r>
            <a:endParaRPr b="1" sz="3600">
              <a:solidFill>
                <a:schemeClr val="dk2"/>
              </a:solidFill>
            </a:endParaRPr>
          </a:p>
        </p:txBody>
      </p:sp>
      <p:pic>
        <p:nvPicPr>
          <p:cNvPr id="265" name="Google Shape;265;p38"/>
          <p:cNvPicPr preferRelativeResize="0"/>
          <p:nvPr/>
        </p:nvPicPr>
        <p:blipFill rotWithShape="1">
          <a:blip r:embed="rId3">
            <a:alphaModFix/>
          </a:blip>
          <a:srcRect b="0" l="52151" r="11931" t="19067"/>
          <a:stretch/>
        </p:blipFill>
        <p:spPr>
          <a:xfrm>
            <a:off x="1728938" y="1170291"/>
            <a:ext cx="2188877" cy="3699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83694" y="1823822"/>
            <a:ext cx="2860482" cy="23920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3C6E7"/>
        </a:solidFill>
      </p:bgPr>
    </p:bg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39"/>
          <p:cNvSpPr txBox="1"/>
          <p:nvPr>
            <p:ph type="title"/>
          </p:nvPr>
        </p:nvSpPr>
        <p:spPr>
          <a:xfrm>
            <a:off x="65175" y="205375"/>
            <a:ext cx="8963400" cy="74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Gill Sans"/>
              <a:buNone/>
            </a:pPr>
            <a:r>
              <a:rPr b="1" lang="nl" sz="3600">
                <a:solidFill>
                  <a:schemeClr val="dk2"/>
                </a:solidFill>
              </a:rPr>
              <a:t>We worden Grieken en Trojanen!</a:t>
            </a:r>
            <a:endParaRPr b="1" sz="3600">
              <a:solidFill>
                <a:schemeClr val="dk2"/>
              </a:solidFill>
            </a:endParaRPr>
          </a:p>
        </p:txBody>
      </p:sp>
      <p:sp>
        <p:nvSpPr>
          <p:cNvPr id="273" name="Google Shape;273;p39"/>
          <p:cNvSpPr txBox="1"/>
          <p:nvPr/>
        </p:nvSpPr>
        <p:spPr>
          <a:xfrm>
            <a:off x="877300" y="1438775"/>
            <a:ext cx="7264200" cy="339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2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Achteraan kroontje Grieken -&gt; πλοιον</a:t>
            </a:r>
            <a:endParaRPr sz="2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2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Achteraan kroontje Trojanen -&gt; παιδιον</a:t>
            </a:r>
            <a:endParaRPr sz="2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3C6E7"/>
        </a:solidFill>
      </p:bgPr>
    </p:bg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40"/>
          <p:cNvSpPr txBox="1"/>
          <p:nvPr>
            <p:ph type="title"/>
          </p:nvPr>
        </p:nvSpPr>
        <p:spPr>
          <a:xfrm>
            <a:off x="1088685" y="456433"/>
            <a:ext cx="4069200" cy="78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Gill Sans"/>
              <a:buNone/>
            </a:pPr>
            <a:r>
              <a:rPr b="1" lang="nl" sz="41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Wat hebben we geleerd vandaag?</a:t>
            </a:r>
            <a:endParaRPr/>
          </a:p>
        </p:txBody>
      </p:sp>
      <p:pic>
        <p:nvPicPr>
          <p:cNvPr id="279" name="Google Shape;279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90370" y="604187"/>
            <a:ext cx="3495571" cy="3495571"/>
          </a:xfrm>
          <a:prstGeom prst="rect">
            <a:avLst/>
          </a:prstGeom>
          <a:noFill/>
          <a:ln>
            <a:noFill/>
          </a:ln>
          <a:effectLst>
            <a:outerShdw blurRad="50800" rotWithShape="0" algn="t" dir="54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 amt="34000"/>
          </a:blip>
          <a:stretch>
            <a:fillRect/>
          </a:stretch>
        </a:blipFill>
      </p:bgPr>
    </p:bg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8"/>
          <p:cNvSpPr txBox="1"/>
          <p:nvPr>
            <p:ph type="title"/>
          </p:nvPr>
        </p:nvSpPr>
        <p:spPr>
          <a:xfrm>
            <a:off x="590527" y="419960"/>
            <a:ext cx="2736600" cy="15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Gill Sans"/>
              <a:buNone/>
            </a:pPr>
            <a:r>
              <a:rPr b="1" lang="nl" sz="41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Het verhaal van Troje</a:t>
            </a:r>
            <a:endParaRPr/>
          </a:p>
        </p:txBody>
      </p:sp>
      <p:grpSp>
        <p:nvGrpSpPr>
          <p:cNvPr id="149" name="Google Shape;149;p28"/>
          <p:cNvGrpSpPr/>
          <p:nvPr/>
        </p:nvGrpSpPr>
        <p:grpSpPr>
          <a:xfrm>
            <a:off x="3679297" y="284799"/>
            <a:ext cx="4773645" cy="4038119"/>
            <a:chOff x="278311" y="761"/>
            <a:chExt cx="6364860" cy="5384158"/>
          </a:xfrm>
        </p:grpSpPr>
        <p:sp>
          <p:nvSpPr>
            <p:cNvPr id="150" name="Google Shape;150;p28"/>
            <p:cNvSpPr/>
            <p:nvPr/>
          </p:nvSpPr>
          <p:spPr>
            <a:xfrm>
              <a:off x="2372960" y="761"/>
              <a:ext cx="2338500" cy="2338500"/>
            </a:xfrm>
            <a:prstGeom prst="ellipse">
              <a:avLst/>
            </a:prstGeom>
            <a:solidFill>
              <a:srgbClr val="8DA9DB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28"/>
            <p:cNvSpPr txBox="1"/>
            <p:nvPr/>
          </p:nvSpPr>
          <p:spPr>
            <a:xfrm>
              <a:off x="2791606" y="343207"/>
              <a:ext cx="1653600" cy="165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2850" lIns="22850" spcFirstLastPara="1" rIns="22850" wrap="square" tIns="228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nl" sz="1800">
                  <a:solidFill>
                    <a:schemeClr val="dk2"/>
                  </a:solidFill>
                  <a:latin typeface="Gill Sans"/>
                  <a:ea typeface="Gill Sans"/>
                  <a:cs typeface="Gill Sans"/>
                  <a:sym typeface="Gill Sans"/>
                </a:rPr>
                <a:t>Het verhaal van Troje</a:t>
              </a:r>
              <a:endParaRPr b="0" i="0" sz="18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52" name="Google Shape;152;p28"/>
            <p:cNvSpPr/>
            <p:nvPr/>
          </p:nvSpPr>
          <p:spPr>
            <a:xfrm rot="7884386">
              <a:off x="2282963" y="1954629"/>
              <a:ext cx="439978" cy="789222"/>
            </a:xfrm>
            <a:prstGeom prst="rightArrow">
              <a:avLst>
                <a:gd fmla="val 60000" name="adj1"/>
                <a:gd fmla="val 50000" name="adj2"/>
              </a:avLst>
            </a:prstGeom>
            <a:noFill/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28"/>
            <p:cNvSpPr txBox="1"/>
            <p:nvPr/>
          </p:nvSpPr>
          <p:spPr>
            <a:xfrm rot="-2915614">
              <a:off x="2392695" y="2063055"/>
              <a:ext cx="307985" cy="47336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00"/>
                <a:buFont typeface="Arial"/>
                <a:buNone/>
              </a:pPr>
              <a:r>
                <a:t/>
              </a:r>
              <a:endParaRPr b="0" i="0" sz="2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154;p28"/>
            <p:cNvSpPr/>
            <p:nvPr/>
          </p:nvSpPr>
          <p:spPr>
            <a:xfrm>
              <a:off x="278311" y="2378120"/>
              <a:ext cx="2338500" cy="2338500"/>
            </a:xfrm>
            <a:prstGeom prst="ellipse">
              <a:avLst/>
            </a:prstGeom>
            <a:solidFill>
              <a:srgbClr val="B3C6E7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28"/>
            <p:cNvSpPr txBox="1"/>
            <p:nvPr/>
          </p:nvSpPr>
          <p:spPr>
            <a:xfrm>
              <a:off x="620757" y="2720566"/>
              <a:ext cx="1653600" cy="165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2850" lIns="22850" spcFirstLastPara="1" rIns="22850" wrap="square" tIns="228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nl" sz="1800">
                  <a:solidFill>
                    <a:schemeClr val="dk2"/>
                  </a:solidFill>
                  <a:latin typeface="Gill Sans"/>
                  <a:ea typeface="Gill Sans"/>
                  <a:cs typeface="Gill Sans"/>
                  <a:sym typeface="Gill Sans"/>
                </a:rPr>
                <a:t>We worden Grieken of Trojanen</a:t>
              </a:r>
              <a:endParaRPr b="0" i="0" sz="18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56" name="Google Shape;156;p28"/>
            <p:cNvSpPr/>
            <p:nvPr/>
          </p:nvSpPr>
          <p:spPr>
            <a:xfrm rot="565170">
              <a:off x="2972935" y="3482532"/>
              <a:ext cx="923857" cy="789165"/>
            </a:xfrm>
            <a:prstGeom prst="rightArrow">
              <a:avLst>
                <a:gd fmla="val 60000" name="adj1"/>
                <a:gd fmla="val 50000" name="adj2"/>
              </a:avLst>
            </a:prstGeom>
            <a:noFill/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28"/>
            <p:cNvSpPr txBox="1"/>
            <p:nvPr/>
          </p:nvSpPr>
          <p:spPr>
            <a:xfrm rot="565518">
              <a:off x="2974632" y="3621039"/>
              <a:ext cx="686974" cy="47346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00"/>
                <a:buFont typeface="Arial"/>
                <a:buNone/>
              </a:pPr>
              <a:r>
                <a:t/>
              </a:r>
              <a:endParaRPr b="0" i="0" sz="2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158;p28"/>
            <p:cNvSpPr/>
            <p:nvPr/>
          </p:nvSpPr>
          <p:spPr>
            <a:xfrm>
              <a:off x="4304671" y="3046419"/>
              <a:ext cx="2338500" cy="2338500"/>
            </a:xfrm>
            <a:prstGeom prst="ellipse">
              <a:avLst/>
            </a:prstGeom>
            <a:solidFill>
              <a:srgbClr val="D8E2F3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28"/>
            <p:cNvSpPr txBox="1"/>
            <p:nvPr/>
          </p:nvSpPr>
          <p:spPr>
            <a:xfrm>
              <a:off x="4647117" y="3388865"/>
              <a:ext cx="1653600" cy="165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2850" lIns="22850" spcFirstLastPara="1" rIns="22850" wrap="square" tIns="228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nl" sz="1800" u="none" cap="none" strike="noStrike">
                  <a:solidFill>
                    <a:schemeClr val="dk2"/>
                  </a:solidFill>
                  <a:latin typeface="Gill Sans"/>
                  <a:ea typeface="Gill Sans"/>
                  <a:cs typeface="Gill Sans"/>
                  <a:sym typeface="Gill Sans"/>
                </a:rPr>
                <a:t>Het Oudgriekse alfabet en de taal</a:t>
              </a:r>
              <a:endParaRPr b="0" i="0" sz="18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60" name="Google Shape;160;p28"/>
            <p:cNvSpPr/>
            <p:nvPr/>
          </p:nvSpPr>
          <p:spPr>
            <a:xfrm rot="-7343094">
              <a:off x="4025922" y="2189153"/>
              <a:ext cx="672138" cy="789323"/>
            </a:xfrm>
            <a:prstGeom prst="rightArrow">
              <a:avLst>
                <a:gd fmla="val 60000" name="adj1"/>
                <a:gd fmla="val 50000" name="adj2"/>
              </a:avLst>
            </a:prstGeom>
            <a:noFill/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28"/>
            <p:cNvSpPr txBox="1"/>
            <p:nvPr/>
          </p:nvSpPr>
          <p:spPr>
            <a:xfrm rot="3456437">
              <a:off x="4180698" y="2432084"/>
              <a:ext cx="470395" cy="47347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00"/>
                <a:buFont typeface="Arial"/>
                <a:buNone/>
              </a:pPr>
              <a:r>
                <a:t/>
              </a:r>
              <a:endParaRPr b="0" i="0" sz="2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3C6E7"/>
        </a:solidFill>
      </p:bgPr>
    </p:bg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9"/>
          <p:cNvSpPr txBox="1"/>
          <p:nvPr>
            <p:ph type="title"/>
          </p:nvPr>
        </p:nvSpPr>
        <p:spPr>
          <a:xfrm>
            <a:off x="1090968" y="539240"/>
            <a:ext cx="3107700" cy="97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Gill Sans"/>
              <a:buNone/>
            </a:pPr>
            <a:r>
              <a:rPr b="1" lang="nl" sz="27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Het</a:t>
            </a:r>
            <a:r>
              <a:rPr b="1" lang="nl" sz="24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b="1" lang="nl" sz="27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alfabet van</a:t>
            </a:r>
            <a:br>
              <a:rPr b="1" lang="nl" sz="27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</a:br>
            <a:r>
              <a:rPr b="1" lang="nl" sz="27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de Oude Grieken</a:t>
            </a:r>
            <a:endParaRPr b="1" sz="27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168" name="Google Shape;168;p29"/>
          <p:cNvPicPr preferRelativeResize="0"/>
          <p:nvPr/>
        </p:nvPicPr>
        <p:blipFill rotWithShape="1">
          <a:blip r:embed="rId3">
            <a:alphaModFix/>
          </a:blip>
          <a:srcRect b="9822" l="32499" r="42143" t="26230"/>
          <a:stretch/>
        </p:blipFill>
        <p:spPr>
          <a:xfrm>
            <a:off x="5135490" y="539240"/>
            <a:ext cx="2696563" cy="3825149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9"/>
          <p:cNvSpPr/>
          <p:nvPr/>
        </p:nvSpPr>
        <p:spPr>
          <a:xfrm>
            <a:off x="4945382" y="308610"/>
            <a:ext cx="3017518" cy="4232910"/>
          </a:xfrm>
          <a:custGeom>
            <a:rect b="b" l="l" r="r" t="t"/>
            <a:pathLst>
              <a:path extrusionOk="0" h="5643880" w="4023358">
                <a:moveTo>
                  <a:pt x="0" y="0"/>
                </a:moveTo>
                <a:cubicBezTo>
                  <a:pt x="966909" y="67737"/>
                  <a:pt x="2370660" y="-105559"/>
                  <a:pt x="4023358" y="0"/>
                </a:cubicBezTo>
                <a:cubicBezTo>
                  <a:pt x="4144451" y="1126156"/>
                  <a:pt x="4065251" y="3562674"/>
                  <a:pt x="4023358" y="5643880"/>
                </a:cubicBezTo>
                <a:cubicBezTo>
                  <a:pt x="3244822" y="5759029"/>
                  <a:pt x="647919" y="5539237"/>
                  <a:pt x="0" y="5643880"/>
                </a:cubicBezTo>
                <a:cubicBezTo>
                  <a:pt x="155050" y="3306022"/>
                  <a:pt x="82450" y="1842087"/>
                  <a:pt x="0" y="0"/>
                </a:cubicBezTo>
                <a:close/>
              </a:path>
            </a:pathLst>
          </a:custGeom>
          <a:noFill/>
          <a:ln cap="flat" cmpd="sng" w="381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" dir="5400000" dist="38100">
              <a:srgbClr val="000000">
                <a:alpha val="4000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29"/>
          <p:cNvSpPr/>
          <p:nvPr/>
        </p:nvSpPr>
        <p:spPr>
          <a:xfrm>
            <a:off x="468436" y="1728141"/>
            <a:ext cx="4572000" cy="168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0" i="0" lang="nl" sz="27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Aan het begin van een woord: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31800" lvl="0" marL="431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Char char="•"/>
            </a:pPr>
            <a:r>
              <a:rPr b="0" i="0" lang="nl" sz="27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Geen h: </a:t>
            </a:r>
            <a:r>
              <a:rPr b="1" i="0" lang="nl" sz="27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ἀ</a:t>
            </a:r>
            <a:r>
              <a:rPr b="0" i="0" lang="nl" sz="27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ννα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31800" lvl="0" marL="431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Char char="•"/>
            </a:pPr>
            <a:r>
              <a:rPr b="0" i="0" lang="nl" sz="27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Wel een h: </a:t>
            </a:r>
            <a:r>
              <a:rPr b="1" i="0" lang="nl" sz="27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ἁ</a:t>
            </a:r>
            <a:r>
              <a:rPr b="0" i="0" lang="nl" sz="27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ννα</a:t>
            </a:r>
            <a:r>
              <a:rPr b="0" i="0" lang="nl" sz="27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3C6E7"/>
        </a:solidFill>
      </p:bgPr>
    </p:bg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0"/>
          <p:cNvSpPr txBox="1"/>
          <p:nvPr>
            <p:ph type="title"/>
          </p:nvPr>
        </p:nvSpPr>
        <p:spPr>
          <a:xfrm>
            <a:off x="1090968" y="539240"/>
            <a:ext cx="3107700" cy="97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Gill Sans"/>
              <a:buNone/>
            </a:pPr>
            <a:r>
              <a:rPr b="1" lang="nl" sz="27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Het</a:t>
            </a:r>
            <a:r>
              <a:rPr b="1" lang="nl" sz="24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b="1" lang="nl" sz="27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alfabet van</a:t>
            </a:r>
            <a:br>
              <a:rPr b="1" lang="nl" sz="27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</a:br>
            <a:r>
              <a:rPr b="1" lang="nl" sz="27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de Oude Grieken</a:t>
            </a:r>
            <a:endParaRPr b="1" sz="27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77" name="Google Shape;177;p30"/>
          <p:cNvSpPr txBox="1"/>
          <p:nvPr>
            <p:ph idx="1" type="body"/>
          </p:nvPr>
        </p:nvSpPr>
        <p:spPr>
          <a:xfrm>
            <a:off x="1088686" y="1511799"/>
            <a:ext cx="2644800" cy="2588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t/>
            </a:r>
            <a:endParaRPr/>
          </a:p>
        </p:txBody>
      </p:sp>
      <p:pic>
        <p:nvPicPr>
          <p:cNvPr id="178" name="Google Shape;178;p30"/>
          <p:cNvPicPr preferRelativeResize="0"/>
          <p:nvPr/>
        </p:nvPicPr>
        <p:blipFill rotWithShape="1">
          <a:blip r:embed="rId3">
            <a:alphaModFix/>
          </a:blip>
          <a:srcRect b="9822" l="32499" r="42143" t="26230"/>
          <a:stretch/>
        </p:blipFill>
        <p:spPr>
          <a:xfrm>
            <a:off x="5135490" y="539240"/>
            <a:ext cx="2696563" cy="3825149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30"/>
          <p:cNvSpPr/>
          <p:nvPr/>
        </p:nvSpPr>
        <p:spPr>
          <a:xfrm>
            <a:off x="4945382" y="308610"/>
            <a:ext cx="3017518" cy="4232910"/>
          </a:xfrm>
          <a:custGeom>
            <a:rect b="b" l="l" r="r" t="t"/>
            <a:pathLst>
              <a:path extrusionOk="0" h="5643880" w="4023358">
                <a:moveTo>
                  <a:pt x="0" y="0"/>
                </a:moveTo>
                <a:cubicBezTo>
                  <a:pt x="966909" y="67737"/>
                  <a:pt x="2370660" y="-105559"/>
                  <a:pt x="4023358" y="0"/>
                </a:cubicBezTo>
                <a:cubicBezTo>
                  <a:pt x="4144451" y="1126156"/>
                  <a:pt x="4065251" y="3562674"/>
                  <a:pt x="4023358" y="5643880"/>
                </a:cubicBezTo>
                <a:cubicBezTo>
                  <a:pt x="3244822" y="5759029"/>
                  <a:pt x="647919" y="5539237"/>
                  <a:pt x="0" y="5643880"/>
                </a:cubicBezTo>
                <a:cubicBezTo>
                  <a:pt x="155050" y="3306022"/>
                  <a:pt x="82450" y="1842087"/>
                  <a:pt x="0" y="0"/>
                </a:cubicBezTo>
                <a:close/>
              </a:path>
            </a:pathLst>
          </a:custGeom>
          <a:noFill/>
          <a:ln cap="flat" cmpd="sng" w="381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" dir="5400000" dist="38100">
              <a:srgbClr val="000000">
                <a:alpha val="4000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30"/>
          <p:cNvSpPr/>
          <p:nvPr/>
        </p:nvSpPr>
        <p:spPr>
          <a:xfrm>
            <a:off x="1021080" y="1553438"/>
            <a:ext cx="4572000" cy="3818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55600" lvl="0" marL="3429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•"/>
            </a:pPr>
            <a:r>
              <a:rPr lang="nl" sz="3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ἀτομος</a:t>
            </a:r>
            <a:endParaRPr sz="30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3429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•"/>
            </a:pPr>
            <a:r>
              <a:rPr lang="nl" sz="3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κυκλος</a:t>
            </a:r>
            <a:endParaRPr sz="30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3429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Char char="•"/>
            </a:pPr>
            <a:r>
              <a:rPr b="0" i="0" lang="nl" sz="3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Εὐρωπη</a:t>
            </a:r>
            <a:endParaRPr b="0" i="0" sz="3000" u="none" cap="none" strike="noStrik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3429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Char char="•"/>
            </a:pPr>
            <a:r>
              <a:rPr b="0" i="0" lang="nl" sz="3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σχολη</a:t>
            </a:r>
            <a:endParaRPr b="0" i="0" sz="3000" u="none" cap="none" strike="noStrik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3429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Char char="•"/>
            </a:pPr>
            <a:r>
              <a:rPr b="0" i="0" lang="nl" sz="3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ὀργανον</a:t>
            </a:r>
            <a:endParaRPr b="0" i="0" sz="3000" u="none" cap="none" strike="noStrik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3429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Char char="•"/>
            </a:pPr>
            <a:r>
              <a:rPr b="0" i="0" lang="nl" sz="3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ζωιον</a:t>
            </a:r>
            <a:endParaRPr b="0" i="0" sz="3000" u="none" cap="none" strike="noStrik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17780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B71E42"/>
              </a:buClr>
              <a:buSzPts val="2700"/>
              <a:buFont typeface="Arial"/>
              <a:buNone/>
            </a:pPr>
            <a:r>
              <a:t/>
            </a:r>
            <a:endParaRPr b="0" i="0" sz="2700" u="none" cap="none" strike="noStrike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3C6E7"/>
        </a:solidFill>
      </p:bgPr>
    </p:bg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1"/>
          <p:cNvSpPr txBox="1"/>
          <p:nvPr>
            <p:ph type="title"/>
          </p:nvPr>
        </p:nvSpPr>
        <p:spPr>
          <a:xfrm>
            <a:off x="471488" y="205383"/>
            <a:ext cx="5915100" cy="74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Gill Sans"/>
              <a:buNone/>
            </a:pPr>
            <a:r>
              <a:rPr b="1" lang="nl" sz="3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Νamen in het Oudgrieks</a:t>
            </a:r>
            <a:endParaRPr b="1" sz="3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87" name="Google Shape;187;p31"/>
          <p:cNvSpPr txBox="1"/>
          <p:nvPr>
            <p:ph idx="1" type="body"/>
          </p:nvPr>
        </p:nvSpPr>
        <p:spPr>
          <a:xfrm>
            <a:off x="1935480" y="1643063"/>
            <a:ext cx="5273100" cy="32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 fontScale="85000" lnSpcReduction="2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nl" sz="3600"/>
              <a:t>						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3600"/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36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3600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3600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60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descr="Afbeeldingsresultaat voor theseus" id="188" name="Google Shape;188;p31"/>
          <p:cNvSpPr/>
          <p:nvPr/>
        </p:nvSpPr>
        <p:spPr>
          <a:xfrm>
            <a:off x="4457700" y="2457450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9" name="Google Shape;189;p31"/>
          <p:cNvPicPr preferRelativeResize="0"/>
          <p:nvPr/>
        </p:nvPicPr>
        <p:blipFill rotWithShape="1">
          <a:blip r:embed="rId3">
            <a:alphaModFix/>
          </a:blip>
          <a:srcRect b="0" l="0" r="0" t="3966"/>
          <a:stretch/>
        </p:blipFill>
        <p:spPr>
          <a:xfrm>
            <a:off x="6553799" y="1245298"/>
            <a:ext cx="1779289" cy="2554481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31"/>
          <p:cNvSpPr txBox="1"/>
          <p:nvPr/>
        </p:nvSpPr>
        <p:spPr>
          <a:xfrm>
            <a:off x="6553804" y="4014874"/>
            <a:ext cx="15000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nl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Παιδιον</a:t>
            </a:r>
            <a:r>
              <a:rPr b="0" i="0" lang="nl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31"/>
          <p:cNvSpPr txBox="1"/>
          <p:nvPr/>
        </p:nvSpPr>
        <p:spPr>
          <a:xfrm>
            <a:off x="3526058" y="4009853"/>
            <a:ext cx="18390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nl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Ἑλενη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fbeeldingsresultaat voor ariadne sculpture" id="192" name="Google Shape;192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3155091" y="1235774"/>
            <a:ext cx="2342389" cy="2573532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31"/>
          <p:cNvSpPr txBox="1"/>
          <p:nvPr/>
        </p:nvSpPr>
        <p:spPr>
          <a:xfrm>
            <a:off x="547857" y="3987908"/>
            <a:ext cx="18390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nl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Μενελαος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4" name="Google Shape;194;p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90513" y="1239319"/>
            <a:ext cx="1658250" cy="25228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3C6E7"/>
        </a:solidFill>
      </p:bgPr>
    </p:bg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2"/>
          <p:cNvSpPr txBox="1"/>
          <p:nvPr>
            <p:ph type="title"/>
          </p:nvPr>
        </p:nvSpPr>
        <p:spPr>
          <a:xfrm>
            <a:off x="471488" y="205383"/>
            <a:ext cx="5915100" cy="74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Gill Sans"/>
              <a:buNone/>
            </a:pPr>
            <a:r>
              <a:rPr b="1" lang="nl" sz="3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Mijn ὀνομα in het Oudgrieks</a:t>
            </a:r>
            <a:endParaRPr b="1" sz="3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01" name="Google Shape;201;p32"/>
          <p:cNvSpPr txBox="1"/>
          <p:nvPr>
            <p:ph idx="1" type="body"/>
          </p:nvPr>
        </p:nvSpPr>
        <p:spPr>
          <a:xfrm>
            <a:off x="1935488" y="1643063"/>
            <a:ext cx="5273100" cy="33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</a:pPr>
            <a:r>
              <a:rPr lang="nl" sz="4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Je ὀνομα + ος, η of ον</a:t>
            </a:r>
            <a:r>
              <a:rPr lang="nl" sz="3900">
                <a:solidFill>
                  <a:schemeClr val="dk2"/>
                </a:solidFill>
              </a:rPr>
              <a:t>	</a:t>
            </a:r>
            <a:endParaRPr sz="3900">
              <a:solidFill>
                <a:schemeClr val="dk2"/>
              </a:solidFill>
            </a:endParaRPr>
          </a:p>
          <a:p>
            <a:pPr indent="0" lvl="1" marL="342900" rtl="0" algn="l">
              <a:lnSpc>
                <a:spcPct val="7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r>
              <a:rPr lang="nl" sz="3900">
                <a:solidFill>
                  <a:schemeClr val="dk2"/>
                </a:solidFill>
              </a:rPr>
              <a:t>Μενελα</a:t>
            </a:r>
            <a:r>
              <a:rPr lang="nl" sz="39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-ος</a:t>
            </a:r>
            <a:endParaRPr sz="39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1" marL="342900" rtl="0" algn="l">
              <a:lnSpc>
                <a:spcPct val="7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r>
              <a:rPr lang="nl" sz="39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Ἑλεν-η</a:t>
            </a:r>
            <a:endParaRPr sz="39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1" marL="342900" rtl="0" algn="l">
              <a:lnSpc>
                <a:spcPct val="7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r>
              <a:rPr lang="nl" sz="39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Παιδι-ον</a:t>
            </a:r>
            <a:endParaRPr sz="39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nl" sz="3700"/>
              <a:t>						</a:t>
            </a:r>
            <a:endParaRPr sz="2900"/>
          </a:p>
          <a:p>
            <a:pPr indent="0" lvl="0" marL="0" rtl="0" algn="l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3700"/>
          </a:p>
          <a:p>
            <a:pPr indent="0" lvl="0" marL="0" rtl="0" algn="l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37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3700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3700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300"/>
              <a:buNone/>
            </a:pPr>
            <a:r>
              <a:t/>
            </a:r>
            <a:endParaRPr sz="50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t/>
            </a:r>
            <a:endParaRPr sz="29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3C6E7"/>
        </a:solidFill>
      </p:bgPr>
    </p:bg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3"/>
          <p:cNvSpPr txBox="1"/>
          <p:nvPr>
            <p:ph type="title"/>
          </p:nvPr>
        </p:nvSpPr>
        <p:spPr>
          <a:xfrm>
            <a:off x="1614463" y="190333"/>
            <a:ext cx="5915100" cy="74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Gill Sans"/>
              <a:buNone/>
            </a:pPr>
            <a:r>
              <a:rPr b="1" lang="nl" sz="4400">
                <a:solidFill>
                  <a:schemeClr val="dk2"/>
                </a:solidFill>
              </a:rPr>
              <a:t>Het verhaal van Troje</a:t>
            </a:r>
            <a:endParaRPr b="1" sz="4400">
              <a:solidFill>
                <a:schemeClr val="dk2"/>
              </a:solidFill>
            </a:endParaRPr>
          </a:p>
        </p:txBody>
      </p:sp>
      <p:sp>
        <p:nvSpPr>
          <p:cNvPr id="208" name="Google Shape;208;p33"/>
          <p:cNvSpPr txBox="1"/>
          <p:nvPr>
            <p:ph idx="1" type="body"/>
          </p:nvPr>
        </p:nvSpPr>
        <p:spPr>
          <a:xfrm>
            <a:off x="1935480" y="1643063"/>
            <a:ext cx="5273100" cy="32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 fontScale="85000" lnSpcReduction="2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nl" sz="3600"/>
              <a:t>						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3600"/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36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3600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3600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60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descr="Afbeeldingsresultaat voor theseus" id="209" name="Google Shape;209;p33"/>
          <p:cNvSpPr/>
          <p:nvPr/>
        </p:nvSpPr>
        <p:spPr>
          <a:xfrm>
            <a:off x="4457700" y="2457450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p33"/>
          <p:cNvSpPr txBox="1"/>
          <p:nvPr/>
        </p:nvSpPr>
        <p:spPr>
          <a:xfrm>
            <a:off x="6553804" y="4014874"/>
            <a:ext cx="15000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nl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Παιδιον</a:t>
            </a:r>
            <a:r>
              <a:rPr b="0" i="0" lang="nl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p33"/>
          <p:cNvSpPr txBox="1"/>
          <p:nvPr/>
        </p:nvSpPr>
        <p:spPr>
          <a:xfrm>
            <a:off x="3526058" y="4009853"/>
            <a:ext cx="18390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nl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Ἑλενη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p33"/>
          <p:cNvSpPr txBox="1"/>
          <p:nvPr/>
        </p:nvSpPr>
        <p:spPr>
          <a:xfrm>
            <a:off x="547857" y="3987908"/>
            <a:ext cx="18390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nl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Μενελαος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3" name="Google Shape;213;p33"/>
          <p:cNvPicPr preferRelativeResize="0"/>
          <p:nvPr/>
        </p:nvPicPr>
        <p:blipFill rotWithShape="1">
          <a:blip r:embed="rId3">
            <a:alphaModFix/>
          </a:blip>
          <a:srcRect b="0" l="0" r="0" t="3966"/>
          <a:stretch/>
        </p:blipFill>
        <p:spPr>
          <a:xfrm>
            <a:off x="6553799" y="1245298"/>
            <a:ext cx="1779289" cy="255448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fbeeldingsresultaat voor ariadne sculpture" id="214" name="Google Shape;214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3155091" y="1235774"/>
            <a:ext cx="2342389" cy="2573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90513" y="1239319"/>
            <a:ext cx="1658250" cy="25228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3C6E7"/>
        </a:solidFill>
      </p:bgPr>
    </p:bg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4"/>
          <p:cNvSpPr txBox="1"/>
          <p:nvPr>
            <p:ph type="title"/>
          </p:nvPr>
        </p:nvSpPr>
        <p:spPr>
          <a:xfrm>
            <a:off x="471488" y="205383"/>
            <a:ext cx="5915100" cy="7458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34"/>
          <p:cNvSpPr txBox="1"/>
          <p:nvPr>
            <p:ph idx="1" type="body"/>
          </p:nvPr>
        </p:nvSpPr>
        <p:spPr>
          <a:xfrm>
            <a:off x="471488" y="1026914"/>
            <a:ext cx="5915100" cy="24477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3" name="Google Shape;223;p34"/>
          <p:cNvPicPr preferRelativeResize="0"/>
          <p:nvPr/>
        </p:nvPicPr>
        <p:blipFill rotWithShape="1">
          <a:blip r:embed="rId3">
            <a:alphaModFix/>
          </a:blip>
          <a:srcRect b="23826" l="0" r="0" t="0"/>
          <a:stretch/>
        </p:blipFill>
        <p:spPr>
          <a:xfrm>
            <a:off x="0" y="11963"/>
            <a:ext cx="2541600" cy="3872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34"/>
          <p:cNvPicPr preferRelativeResize="0"/>
          <p:nvPr/>
        </p:nvPicPr>
        <p:blipFill rotWithShape="1">
          <a:blip r:embed="rId4">
            <a:alphaModFix/>
          </a:blip>
          <a:srcRect b="0" l="0" r="0" t="3409"/>
          <a:stretch/>
        </p:blipFill>
        <p:spPr>
          <a:xfrm>
            <a:off x="4712150" y="36705"/>
            <a:ext cx="2170550" cy="3822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34"/>
          <p:cNvPicPr preferRelativeResize="0"/>
          <p:nvPr/>
        </p:nvPicPr>
        <p:blipFill rotWithShape="1">
          <a:blip r:embed="rId5">
            <a:alphaModFix/>
          </a:blip>
          <a:srcRect b="4452" l="0" r="0" t="0"/>
          <a:stretch/>
        </p:blipFill>
        <p:spPr>
          <a:xfrm>
            <a:off x="2541600" y="1243275"/>
            <a:ext cx="2170551" cy="3900227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34"/>
          <p:cNvSpPr txBox="1"/>
          <p:nvPr/>
        </p:nvSpPr>
        <p:spPr>
          <a:xfrm>
            <a:off x="456200" y="175450"/>
            <a:ext cx="2541600" cy="67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34"/>
          <p:cNvSpPr txBox="1"/>
          <p:nvPr/>
        </p:nvSpPr>
        <p:spPr>
          <a:xfrm>
            <a:off x="7331376" y="2094600"/>
            <a:ext cx="16974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5300">
                <a:latin typeface="Calibri"/>
                <a:ea typeface="Calibri"/>
                <a:cs typeface="Calibri"/>
                <a:sym typeface="Calibri"/>
              </a:rPr>
              <a:t>θεη</a:t>
            </a:r>
            <a:endParaRPr sz="53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3C6E7"/>
        </a:solidFill>
      </p:bgPr>
    </p:bg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35"/>
          <p:cNvPicPr preferRelativeResize="0"/>
          <p:nvPr/>
        </p:nvPicPr>
        <p:blipFill rotWithShape="1">
          <a:blip r:embed="rId3">
            <a:alphaModFix/>
          </a:blip>
          <a:srcRect b="0" l="0" r="-31285" t="0"/>
          <a:stretch/>
        </p:blipFill>
        <p:spPr>
          <a:xfrm>
            <a:off x="0" y="0"/>
            <a:ext cx="73152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35"/>
          <p:cNvSpPr txBox="1"/>
          <p:nvPr/>
        </p:nvSpPr>
        <p:spPr>
          <a:xfrm>
            <a:off x="6308006" y="1898438"/>
            <a:ext cx="20436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5300">
                <a:latin typeface="Calibri"/>
                <a:ea typeface="Calibri"/>
                <a:cs typeface="Calibri"/>
                <a:sym typeface="Calibri"/>
              </a:rPr>
              <a:t>πλοιον</a:t>
            </a:r>
            <a:endParaRPr sz="53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Kantoorth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Kantoorth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