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53"/>
  </p:notesMasterIdLst>
  <p:sldIdLst>
    <p:sldId id="256" r:id="rId2"/>
    <p:sldId id="257" r:id="rId3"/>
    <p:sldId id="258" r:id="rId4"/>
    <p:sldId id="259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</p:sldIdLst>
  <p:sldSz cx="12192000" cy="6858000"/>
  <p:notesSz cx="6858000" cy="9144000"/>
  <p:embeddedFontLst>
    <p:embeddedFont>
      <p:font typeface="Calibri" panose="020F0502020204030204" pitchFamily="34" charset="0"/>
      <p:regular r:id="rId54"/>
      <p:bold r:id="rId55"/>
      <p:italic r:id="rId56"/>
      <p:boldItalic r:id="rId57"/>
    </p:embeddedFont>
    <p:embeddedFont>
      <p:font typeface="Comfortaa" panose="020B0604020202020204" charset="0"/>
      <p:regular r:id="rId58"/>
      <p:bold r:id="rId59"/>
    </p:embeddedFont>
    <p:embeddedFont>
      <p:font typeface="Gill Sans" panose="020B0604020202020204" charset="0"/>
      <p:regular r:id="rId60"/>
      <p:bold r:id="rId6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orient="horz" pos="850">
          <p15:clr>
            <a:srgbClr val="9AA0A6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64" roundtripDataSignature="AMtx7mj5Rk0ovXIYg/gtxni5y4dA/JHsu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C59EB43-12B9-4AAC-8EA5-7EAF2984C32D}">
  <a:tblStyle styleId="{AC59EB43-12B9-4AAC-8EA5-7EAF2984C32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21BCDE3-7AD7-45CF-803C-E4EE41F791F3}" styleName="Table_1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962"/>
    <p:restoredTop sz="94632"/>
  </p:normalViewPr>
  <p:slideViewPr>
    <p:cSldViewPr snapToGrid="0">
      <p:cViewPr varScale="1">
        <p:scale>
          <a:sx n="78" d="100"/>
          <a:sy n="78" d="100"/>
        </p:scale>
        <p:origin x="442" y="77"/>
      </p:cViewPr>
      <p:guideLst>
        <p:guide orient="horz" pos="2160"/>
        <p:guide pos="3840"/>
        <p:guide orient="horz" pos="85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2.fntdata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font" Target="fonts/font5.fntdata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font" Target="fonts/font8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3.fntdata"/><Relationship Id="rId64" Type="http://customschemas.google.com/relationships/presentationmetadata" Target="meta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6.fntdata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4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7.fntdata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‹nr.›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3" name="Google Shape;183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Van links naar rechts: vaas – puppy - in film Hercules</a:t>
            </a:r>
            <a:endParaRPr/>
          </a:p>
        </p:txBody>
      </p:sp>
      <p:sp>
        <p:nvSpPr>
          <p:cNvPr id="184" name="Google Shape;184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GB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c4a5adc0b9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3" name="Google Shape;193;gc4a5adc0b9_0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Van links naar rechts: Anubis – Okuri-Inu – weerwolf in Harry Potter – Cynocefalen (Herodotos)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Wat maakt een monster tot monster?</a:t>
            </a:r>
            <a:endParaRPr/>
          </a:p>
        </p:txBody>
      </p:sp>
      <p:sp>
        <p:nvSpPr>
          <p:cNvPr id="194" name="Google Shape;194;gc4a5adc0b9_0_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GB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4" name="Google Shape;204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5" name="Google Shape;205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GB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2" name="Google Shape;212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3" name="Google Shape;213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GB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9" name="Google Shape;219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0" name="Google Shape;220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GB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8" name="Google Shape;228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9" name="Google Shape;229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GB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6" name="Google Shape;236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7" name="Google Shape;237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GB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c4a5adc0b9_9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4" name="Google Shape;244;gc4a5adc0b9_9_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5" name="Google Shape;245;gc4a5adc0b9_9_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GB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2" name="Google Shape;252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3" name="Google Shape;253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GB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c4a5adc0b9_9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0" name="Google Shape;260;gc4a5adc0b9_9_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1" name="Google Shape;261;gc4a5adc0b9_9_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GB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" name="Google Shape;9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3" name="Google Shape;9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8" name="Google Shape;268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9" name="Google Shape;269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GB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c4a5adc0b9_9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6" name="Google Shape;276;gc4a5adc0b9_9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7" name="Google Shape;277;gc4a5adc0b9_9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GB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4" name="Google Shape;284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5" name="Google Shape;285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GB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2" name="Google Shape;292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3" name="Google Shape;293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GB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c4a5adc0b9_9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9" name="Google Shape;299;gc4a5adc0b9_9_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0" name="Google Shape;300;gc4a5adc0b9_9_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GB"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7" name="Google Shape;307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8" name="Google Shape;308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GB"/>
              <a:t>25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c4a5adc0b9_7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5" name="Google Shape;315;gc4a5adc0b9_7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6" name="Google Shape;316;gc4a5adc0b9_7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GB"/>
              <a:t>26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3" name="Google Shape;323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4" name="Google Shape;324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GB"/>
              <a:t>27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2" name="Google Shape;332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3" name="Google Shape;333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GB"/>
              <a:t>28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c4a5adc0b9_9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0" name="Google Shape;340;gc4a5adc0b9_9_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1" name="Google Shape;341;gc4a5adc0b9_9_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GB"/>
              <a:t>29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3" name="Google Shape;113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3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8" name="Google Shape;348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9" name="Google Shape;349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GB"/>
              <a:t>30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c4a5adc0b9_9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5" name="Google Shape;355;gc4a5adc0b9_9_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6" name="Google Shape;356;gc4a5adc0b9_9_3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GB"/>
              <a:t>31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c3bb447cc6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3" name="Google Shape;363;gc3bb447cc6_0_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4" name="Google Shape;364;gc3bb447cc6_0_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GB"/>
              <a:t>32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c4a5adc0b9_9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0" name="Google Shape;370;gc4a5adc0b9_9_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1" name="Google Shape;371;gc4a5adc0b9_9_4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GB"/>
              <a:t>33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c3bb447cc6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8" name="Google Shape;378;gc3bb447cc6_0_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9" name="Google Shape;379;gc3bb447cc6_0_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GB"/>
              <a:t>34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c4a5adc0b9_9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6" name="Google Shape;386;gc4a5adc0b9_9_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87" name="Google Shape;387;gc4a5adc0b9_9_5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GB"/>
              <a:t>35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c3bb447cc6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4" name="Google Shape;394;gc3bb447cc6_0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5" name="Google Shape;395;gc3bb447cc6_0_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GB"/>
              <a:t>36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c4a5adc0b9_9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1" name="Google Shape;401;gc4a5adc0b9_9_5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02" name="Google Shape;402;gc4a5adc0b9_9_5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GB"/>
              <a:t>37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c3bb447cc6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9" name="Google Shape;409;gc3bb447cc6_0_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10" name="Google Shape;410;gc3bb447cc6_0_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GB"/>
              <a:t>38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c4a5adc0b9_9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7" name="Google Shape;417;gc4a5adc0b9_9_8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18" name="Google Shape;418;gc4a5adc0b9_9_8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GB"/>
              <a:t>39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2" name="Google Shape;122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3" name="Google Shape;123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GB"/>
              <a:t>4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c3bb447cc6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5" name="Google Shape;425;gc3bb447cc6_0_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26" name="Google Shape;426;gc3bb447cc6_0_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GB"/>
              <a:t>40</a:t>
            </a:fld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c4a5adc0b9_9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2" name="Google Shape;432;gc4a5adc0b9_9_6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33" name="Google Shape;433;gc4a5adc0b9_9_6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GB"/>
              <a:t>41</a:t>
            </a:fld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c3bb447cc6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0" name="Google Shape;440;gc3bb447cc6_0_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41" name="Google Shape;441;gc3bb447cc6_0_3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GB"/>
              <a:t>42</a:t>
            </a:fld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c4a5adc0b9_9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7" name="Google Shape;447;gc4a5adc0b9_9_7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48" name="Google Shape;448;gc4a5adc0b9_9_7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GB"/>
              <a:t>43</a:t>
            </a:fld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c4a5adc0b9_9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5" name="Google Shape;455;gc4a5adc0b9_9_7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56" name="Google Shape;456;gc4a5adc0b9_9_7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GB"/>
              <a:t>44</a:t>
            </a:fld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3" name="Google Shape;463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64" name="Google Shape;464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45</a:t>
            </a:fld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c4a5adc0b9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1" name="Google Shape;471;gc4a5adc0b9_0_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72" name="Google Shape;472;gc4a5adc0b9_0_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GB"/>
              <a:t>46</a:t>
            </a:fld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8" name="Google Shape;478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79" name="Google Shape;479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47</a:t>
            </a:fld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c4a5adc0b9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4" name="Google Shape;484;gc4a5adc0b9_2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Deze dia moet nog aangepast worden</a:t>
            </a:r>
            <a:endParaRPr/>
          </a:p>
        </p:txBody>
      </p:sp>
      <p:sp>
        <p:nvSpPr>
          <p:cNvPr id="485" name="Google Shape;485;gc4a5adc0b9_2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GB"/>
              <a:t>48</a:t>
            </a:fld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c4a5adc0b9_2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1" name="Google Shape;491;gc4a5adc0b9_2_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Deze dia moet nog aangepast worden</a:t>
            </a:r>
            <a:endParaRPr/>
          </a:p>
        </p:txBody>
      </p:sp>
      <p:sp>
        <p:nvSpPr>
          <p:cNvPr id="492" name="Google Shape;492;gc4a5adc0b9_2_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GB"/>
              <a:t>49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5" name="Google Shape;14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146" name="Google Shape;146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5</a:t>
            </a:fld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8" name="Google Shape;498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99" name="Google Shape;499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GB"/>
              <a:t>50</a:t>
            </a:fld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c4a5adc0b9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6" name="Google Shape;506;gc4a5adc0b9_0_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07" name="Google Shape;507;gc4a5adc0b9_0_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51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1" name="Google Shape;15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2" name="Google Shape;152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GB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c1ddb4ba03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2" name="Google Shape;162;gc1ddb4ba03_0_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Fragment uit Ilios en Odysseus van Imme Dros 355-356</a:t>
            </a:r>
            <a:endParaRPr/>
          </a:p>
        </p:txBody>
      </p:sp>
      <p:sp>
        <p:nvSpPr>
          <p:cNvPr id="163" name="Google Shape;163;gc1ddb4ba03_0_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GB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c3c351874e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9" name="Google Shape;169;gc3c351874e_2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Fragment uit Ilios en Odysseus van Imme Dros 355-356</a:t>
            </a:r>
            <a:endParaRPr/>
          </a:p>
        </p:txBody>
      </p:sp>
      <p:sp>
        <p:nvSpPr>
          <p:cNvPr id="170" name="Google Shape;170;gc3c351874e_2_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GB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c3c351874e_2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6" name="Google Shape;176;gc3c351874e_2_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Fragment uit Ilios en Odysseus van Imme Dros 355-356</a:t>
            </a:r>
            <a:endParaRPr/>
          </a:p>
        </p:txBody>
      </p:sp>
      <p:sp>
        <p:nvSpPr>
          <p:cNvPr id="177" name="Google Shape;177;gc3c351874e_2_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GB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dia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verticale teks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e titel en teks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objec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ekop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oud van twee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gelijking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3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3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3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lleen titel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eg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oud met bijschrift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fbeelding met bijschrift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slide" Target="slide2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slide" Target="slide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slide" Target="slide19.xml"/><Relationship Id="rId4" Type="http://schemas.openxmlformats.org/officeDocument/2006/relationships/slide" Target="slide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slide" Target="slide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slide" Target="slide2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slide" Target="slide4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slide" Target="slide3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slide" Target="slide3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slide" Target="slide3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slide" Target="slide3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37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slide" Target="slide3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40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slide" Target="slide3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41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44.xm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slide" Target="slide4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56000"/>
          </a:blip>
          <a:stretch>
            <a:fillRect/>
          </a:stretch>
        </a:blip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"/>
          <p:cNvSpPr txBox="1">
            <a:spLocks noGrp="1"/>
          </p:cNvSpPr>
          <p:nvPr>
            <p:ph type="ctrTitle"/>
          </p:nvPr>
        </p:nvSpPr>
        <p:spPr>
          <a:xfrm>
            <a:off x="154268" y="173880"/>
            <a:ext cx="11707800" cy="255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Gill Sans"/>
              <a:buNone/>
            </a:pPr>
            <a:br>
              <a:rPr lang="en-GB" sz="4800" b="1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</a:br>
            <a:r>
              <a:rPr lang="en-GB" sz="4400" b="1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ANCIENT GREEKS – YOUNG HEROES</a:t>
            </a:r>
            <a:br>
              <a:rPr lang="en-GB" sz="6600" b="1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</a:br>
            <a:br>
              <a:rPr lang="en-GB" sz="6600" b="1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</a:br>
            <a:r>
              <a:rPr lang="en-GB" sz="5400" b="1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LESSON 2</a:t>
            </a:r>
            <a:endParaRPr sz="6600" b="1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8"/>
          <p:cNvSpPr txBox="1">
            <a:spLocks noGrp="1"/>
          </p:cNvSpPr>
          <p:nvPr>
            <p:ph type="title"/>
          </p:nvPr>
        </p:nvSpPr>
        <p:spPr>
          <a:xfrm>
            <a:off x="872810" y="365112"/>
            <a:ext cx="994395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Gill Sans"/>
              <a:buNone/>
            </a:pPr>
            <a:r>
              <a:rPr lang="en-GB" sz="5400" b="1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Monster dogs: </a:t>
            </a:r>
            <a:r>
              <a:rPr lang="en-GB" sz="5400" b="1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Κερ</a:t>
            </a:r>
            <a:r>
              <a:rPr lang="en-GB" sz="5400" b="1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βερος</a:t>
            </a:r>
            <a:endParaRPr sz="5400" b="1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87" name="Google Shape;187;p8"/>
          <p:cNvSpPr txBox="1">
            <a:spLocks noGrp="1"/>
          </p:cNvSpPr>
          <p:nvPr>
            <p:ph type="body" idx="1"/>
          </p:nvPr>
        </p:nvSpPr>
        <p:spPr>
          <a:xfrm>
            <a:off x="1620466" y="1690688"/>
            <a:ext cx="8951068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</a:pPr>
            <a:r>
              <a:rPr lang="en-GB" sz="4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				</a:t>
            </a:r>
            <a:r>
              <a:rPr lang="en-GB" sz="40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	</a:t>
            </a:r>
            <a:r>
              <a:rPr lang="en-GB" sz="3000">
                <a:latin typeface="Comfortaa"/>
                <a:ea typeface="Comfortaa"/>
                <a:cs typeface="Comfortaa"/>
                <a:sym typeface="Comfortaa"/>
              </a:rPr>
              <a:t>			</a:t>
            </a:r>
            <a:endParaRPr sz="30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88" name="Google Shape;188;p8" descr="Afbeelding met tekst, binnen, kylix, pot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 r="58349" b="9763"/>
          <a:stretch/>
        </p:blipFill>
        <p:spPr>
          <a:xfrm>
            <a:off x="539196" y="1876531"/>
            <a:ext cx="2963654" cy="4165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18587" y="2292350"/>
            <a:ext cx="4452401" cy="314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D8A16CE-1DB6-B841-BB3A-E6674623660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185" r="18368"/>
          <a:stretch/>
        </p:blipFill>
        <p:spPr>
          <a:xfrm rot="16200000">
            <a:off x="8372304" y="1745616"/>
            <a:ext cx="3370921" cy="401854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c4a5adc0b9_0_1"/>
          <p:cNvSpPr txBox="1">
            <a:spLocks noGrp="1"/>
          </p:cNvSpPr>
          <p:nvPr>
            <p:ph type="title"/>
          </p:nvPr>
        </p:nvSpPr>
        <p:spPr>
          <a:xfrm>
            <a:off x="867266" y="238987"/>
            <a:ext cx="99153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Gill Sans"/>
              <a:buNone/>
            </a:pPr>
            <a:r>
              <a:rPr lang="en-GB" sz="5400" b="1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Other monster dogs</a:t>
            </a:r>
            <a:endParaRPr sz="5400" b="1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97" name="Google Shape;197;gc4a5adc0b9_0_1"/>
          <p:cNvSpPr txBox="1">
            <a:spLocks noGrp="1"/>
          </p:cNvSpPr>
          <p:nvPr>
            <p:ph type="body" idx="1"/>
          </p:nvPr>
        </p:nvSpPr>
        <p:spPr>
          <a:xfrm>
            <a:off x="1706191" y="1604963"/>
            <a:ext cx="89511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</a:pPr>
            <a:r>
              <a:rPr lang="en-GB" sz="4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				</a:t>
            </a:r>
            <a:r>
              <a:rPr lang="en-GB" sz="40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	</a:t>
            </a:r>
            <a:r>
              <a:rPr lang="en-GB" sz="3000">
                <a:latin typeface="Comfortaa"/>
                <a:ea typeface="Comfortaa"/>
                <a:cs typeface="Comfortaa"/>
                <a:sym typeface="Comfortaa"/>
              </a:rPr>
              <a:t>			</a:t>
            </a:r>
            <a:endParaRPr sz="30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98" name="Google Shape;198;gc4a5adc0b9_0_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9787" y="2122513"/>
            <a:ext cx="3470763" cy="3316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gc4a5adc0b9_0_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71448" y="1885644"/>
            <a:ext cx="3470764" cy="3086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gc4a5adc0b9_0_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22079" y="4119511"/>
            <a:ext cx="4547840" cy="2572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gc4a5adc0b9_0_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360617" y="1059574"/>
            <a:ext cx="3470763" cy="29689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9"/>
          <p:cNvSpPr txBox="1">
            <a:spLocks noGrp="1"/>
          </p:cNvSpPr>
          <p:nvPr>
            <p:ph type="title"/>
          </p:nvPr>
        </p:nvSpPr>
        <p:spPr>
          <a:xfrm>
            <a:off x="1227290" y="365125"/>
            <a:ext cx="994395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Gill Sans"/>
              <a:buNone/>
            </a:pPr>
            <a:r>
              <a:rPr lang="en-GB" sz="5400" b="1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Game: The Underworld</a:t>
            </a:r>
            <a:endParaRPr sz="5400" b="1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08" name="Google Shape;208;p9"/>
          <p:cNvSpPr txBox="1">
            <a:spLocks noGrp="1"/>
          </p:cNvSpPr>
          <p:nvPr>
            <p:ph type="body" idx="1"/>
          </p:nvPr>
        </p:nvSpPr>
        <p:spPr>
          <a:xfrm>
            <a:off x="1227290" y="1690688"/>
            <a:ext cx="8951068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</a:pP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Green:</a:t>
            </a:r>
            <a:r>
              <a:rPr lang="en-GB" dirty="0"/>
              <a:t> </a:t>
            </a:r>
            <a:r>
              <a:rPr lang="en-GB" sz="4000" u="sng" dirty="0">
                <a:solidFill>
                  <a:schemeClr val="dk2"/>
                </a:solidFill>
                <a:latin typeface="Gill Sans"/>
                <a:sym typeface="Gill Sans"/>
              </a:rPr>
              <a:t>Yo</a:t>
            </a:r>
            <a:r>
              <a:rPr lang="en-GB" sz="4000" u="sng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 are a hero, travelling to the underworld. Good luck getting in safely!</a:t>
            </a:r>
            <a:endParaRPr sz="4000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endParaRPr sz="4000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</a:pP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Orange: </a:t>
            </a:r>
            <a:r>
              <a:rPr lang="en-GB" sz="4000" u="sng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You are </a:t>
            </a:r>
            <a:r>
              <a:rPr lang="en-GB" sz="4000" u="sng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Cerberus.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</a:pPr>
            <a:r>
              <a:rPr lang="en-GB" sz="4000" u="sng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Try to be a good guardian! </a:t>
            </a: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		</a:t>
            </a:r>
            <a:r>
              <a:rPr lang="en-GB" sz="4000" dirty="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	</a:t>
            </a:r>
            <a:r>
              <a:rPr lang="en-GB" sz="3000" dirty="0">
                <a:latin typeface="Comfortaa"/>
                <a:ea typeface="Comfortaa"/>
                <a:cs typeface="Comfortaa"/>
                <a:sym typeface="Comfortaa"/>
              </a:rPr>
              <a:t>			</a:t>
            </a:r>
            <a:endParaRPr sz="3000" dirty="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F5734F-EB84-684A-9E7E-BB56B13530E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185" r="18368"/>
          <a:stretch/>
        </p:blipFill>
        <p:spPr>
          <a:xfrm rot="16200000">
            <a:off x="8155735" y="2888616"/>
            <a:ext cx="3370921" cy="4018547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0"/>
          <p:cNvSpPr txBox="1">
            <a:spLocks noGrp="1"/>
          </p:cNvSpPr>
          <p:nvPr>
            <p:ph type="title"/>
          </p:nvPr>
        </p:nvSpPr>
        <p:spPr>
          <a:xfrm>
            <a:off x="1124023" y="365125"/>
            <a:ext cx="994395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Gill Sans"/>
              <a:buNone/>
            </a:pPr>
            <a:r>
              <a:rPr lang="en-GB" sz="5400" b="1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To the Underworld</a:t>
            </a:r>
            <a:endParaRPr sz="5400" b="1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16" name="Google Shape;216;p10"/>
          <p:cNvSpPr txBox="1">
            <a:spLocks noGrp="1"/>
          </p:cNvSpPr>
          <p:nvPr>
            <p:ph type="body" idx="1"/>
          </p:nvPr>
        </p:nvSpPr>
        <p:spPr>
          <a:xfrm>
            <a:off x="1124023" y="1690688"/>
            <a:ext cx="8951068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</a:pPr>
            <a:r>
              <a:rPr lang="en-GB" sz="4000" dirty="0">
                <a:solidFill>
                  <a:schemeClr val="dk2"/>
                </a:solidFill>
              </a:rPr>
              <a:t>You are a πα</a:t>
            </a:r>
            <a:r>
              <a:rPr lang="en-GB" sz="4000" dirty="0" err="1">
                <a:solidFill>
                  <a:schemeClr val="dk2"/>
                </a:solidFill>
              </a:rPr>
              <a:t>ιδιον</a:t>
            </a: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and heading for the underworld. What will you take?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endParaRPr sz="4000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</a:pP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Green: </a:t>
            </a:r>
            <a:r>
              <a:rPr lang="en-GB" sz="4000" u="sng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A backpack with a book, coins and a</a:t>
            </a:r>
            <a:r>
              <a:rPr lang="en-GB" sz="4000" u="sng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lollipop. </a:t>
            </a:r>
            <a:endParaRPr sz="4000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</a:pP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Orange: </a:t>
            </a:r>
            <a:r>
              <a:rPr lang="en-GB" sz="4000" u="sng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I’m not taking anything. The trip will be hard enough without luggage.</a:t>
            </a:r>
            <a:endParaRPr sz="4000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1"/>
          <p:cNvSpPr txBox="1">
            <a:spLocks noGrp="1"/>
          </p:cNvSpPr>
          <p:nvPr>
            <p:ph type="title"/>
          </p:nvPr>
        </p:nvSpPr>
        <p:spPr>
          <a:xfrm>
            <a:off x="1125691" y="361243"/>
            <a:ext cx="994395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Gill Sans"/>
              <a:buNone/>
            </a:pPr>
            <a:r>
              <a:rPr lang="en-GB" sz="5400" b="1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To the Underworld</a:t>
            </a:r>
            <a:endParaRPr sz="5400" b="1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23" name="Google Shape;223;p11"/>
          <p:cNvSpPr txBox="1">
            <a:spLocks noGrp="1"/>
          </p:cNvSpPr>
          <p:nvPr>
            <p:ph type="body" idx="1"/>
          </p:nvPr>
        </p:nvSpPr>
        <p:spPr>
          <a:xfrm>
            <a:off x="1125691" y="1388313"/>
            <a:ext cx="89511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</a:pP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You are looking for the entrance to the underworld. On the left you see a cave, on the right you see a hollow </a:t>
            </a:r>
            <a:r>
              <a:rPr lang="en-GB" sz="4000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δενδρον</a:t>
            </a: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. Which way do you choose?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endParaRPr sz="4000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</a:pP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Green: </a:t>
            </a:r>
            <a:r>
              <a:rPr lang="en-GB" sz="4000" u="sng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Left, the cave.</a:t>
            </a:r>
            <a:endParaRPr sz="4000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</a:pP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Orange: </a:t>
            </a:r>
            <a:r>
              <a:rPr lang="en-GB" sz="4000" u="sng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Right, the hollow </a:t>
            </a:r>
            <a:r>
              <a:rPr lang="en-GB" sz="4000" u="sng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δενδρον</a:t>
            </a:r>
            <a:r>
              <a:rPr lang="en-GB" sz="4000" u="sng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endParaRPr sz="4000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224" name="Google Shape;224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67950" y="1985300"/>
            <a:ext cx="1904100" cy="190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42554" y="4365522"/>
            <a:ext cx="3110115" cy="15391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2"/>
          <p:cNvSpPr txBox="1">
            <a:spLocks noGrp="1"/>
          </p:cNvSpPr>
          <p:nvPr>
            <p:ph type="title"/>
          </p:nvPr>
        </p:nvSpPr>
        <p:spPr>
          <a:xfrm>
            <a:off x="991620" y="365125"/>
            <a:ext cx="994395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Gill Sans"/>
              <a:buNone/>
            </a:pPr>
            <a:r>
              <a:rPr lang="en-GB" sz="5400" b="1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To the Underworld</a:t>
            </a:r>
            <a:endParaRPr sz="5400" b="1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32" name="Google Shape;232;p12"/>
          <p:cNvSpPr txBox="1">
            <a:spLocks noGrp="1"/>
          </p:cNvSpPr>
          <p:nvPr>
            <p:ph type="body" idx="1"/>
          </p:nvPr>
        </p:nvSpPr>
        <p:spPr>
          <a:xfrm>
            <a:off x="991620" y="1445591"/>
            <a:ext cx="8951068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</a:pP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You have arrived in the underworld, but you still have to face dangers before getting past the guards …</a:t>
            </a:r>
            <a:endParaRPr sz="4000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233" name="Google Shape;233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10707" y="3429000"/>
            <a:ext cx="4770585" cy="31459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3"/>
          <p:cNvSpPr txBox="1">
            <a:spLocks noGrp="1"/>
          </p:cNvSpPr>
          <p:nvPr>
            <p:ph type="title"/>
          </p:nvPr>
        </p:nvSpPr>
        <p:spPr>
          <a:xfrm>
            <a:off x="562199" y="336910"/>
            <a:ext cx="994395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Gill Sans"/>
              <a:buNone/>
            </a:pPr>
            <a:r>
              <a:rPr lang="en-GB" sz="5400" b="1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To the Underworld</a:t>
            </a:r>
            <a:endParaRPr sz="5400" b="1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40" name="Google Shape;240;p13"/>
          <p:cNvSpPr txBox="1">
            <a:spLocks noGrp="1"/>
          </p:cNvSpPr>
          <p:nvPr>
            <p:ph type="body" idx="1"/>
          </p:nvPr>
        </p:nvSpPr>
        <p:spPr>
          <a:xfrm>
            <a:off x="562199" y="1394375"/>
            <a:ext cx="8157595" cy="509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</a:pP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At the river Styx, the ferryman </a:t>
            </a:r>
            <a:r>
              <a:rPr lang="en-GB" sz="4000" dirty="0">
                <a:solidFill>
                  <a:schemeClr val="dk2"/>
                </a:solidFill>
              </a:rPr>
              <a:t>Χα</a:t>
            </a:r>
            <a:r>
              <a:rPr lang="en-GB" sz="4000" dirty="0" err="1">
                <a:solidFill>
                  <a:schemeClr val="dk2"/>
                </a:solidFill>
              </a:rPr>
              <a:t>ρων</a:t>
            </a:r>
            <a:r>
              <a:rPr lang="en-GB" sz="4000" dirty="0">
                <a:solidFill>
                  <a:schemeClr val="dk2"/>
                </a:solidFill>
              </a:rPr>
              <a:t> enquires</a:t>
            </a: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: “Did you bring coins to pay for the crossing?”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endParaRPr sz="4000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</a:pP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Green: </a:t>
            </a:r>
            <a:r>
              <a:rPr lang="en-GB" sz="4000" u="sng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No, because I didn’t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</a:pPr>
            <a:r>
              <a:rPr lang="en-GB" sz="4000" u="sng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bring anything.</a:t>
            </a:r>
            <a:endParaRPr sz="4000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</a:pP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Orange: </a:t>
            </a:r>
            <a:r>
              <a:rPr lang="en-GB" sz="4000" u="sng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Yes, they</a:t>
            </a:r>
            <a:r>
              <a:rPr lang="en-GB" sz="4000" u="sng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’re in my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</a:pPr>
            <a:r>
              <a:rPr lang="en-GB" sz="4000" u="sng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backpack.</a:t>
            </a:r>
            <a:endParaRPr sz="4000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241" name="Google Shape;241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573220" y="3550175"/>
            <a:ext cx="4257900" cy="294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c4a5adc0b9_9_21"/>
          <p:cNvSpPr txBox="1">
            <a:spLocks noGrp="1"/>
          </p:cNvSpPr>
          <p:nvPr>
            <p:ph type="title"/>
          </p:nvPr>
        </p:nvSpPr>
        <p:spPr>
          <a:xfrm>
            <a:off x="1001046" y="409935"/>
            <a:ext cx="99441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Gill Sans"/>
              <a:buNone/>
            </a:pPr>
            <a:r>
              <a:rPr lang="en-GB" sz="5400" b="1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To the Underworld</a:t>
            </a:r>
            <a:endParaRPr sz="5400" b="1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48" name="Google Shape;248;gc4a5adc0b9_9_21"/>
          <p:cNvSpPr txBox="1">
            <a:spLocks noGrp="1"/>
          </p:cNvSpPr>
          <p:nvPr>
            <p:ph type="body" idx="1"/>
          </p:nvPr>
        </p:nvSpPr>
        <p:spPr>
          <a:xfrm>
            <a:off x="1001046" y="1490576"/>
            <a:ext cx="9686004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</a:pP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Oops, that's not the way to enter the underworld safely… </a:t>
            </a:r>
            <a:endParaRPr sz="4000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</a:pPr>
            <a:endParaRPr sz="4000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</a:pPr>
            <a:r>
              <a:rPr lang="en-GB" sz="4000" u="sng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Go back</a:t>
            </a:r>
            <a:endParaRPr sz="4000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249" name="Google Shape;249;gc4a5adc0b9_9_21"/>
          <p:cNvPicPr preferRelativeResize="0"/>
          <p:nvPr/>
        </p:nvPicPr>
        <p:blipFill rotWithShape="1">
          <a:blip r:embed="rId3">
            <a:alphaModFix/>
          </a:blip>
          <a:srcRect b="8749"/>
          <a:stretch/>
        </p:blipFill>
        <p:spPr>
          <a:xfrm>
            <a:off x="7043750" y="2449100"/>
            <a:ext cx="3643300" cy="3580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859644" y="365125"/>
            <a:ext cx="994395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Gill Sans"/>
              <a:buNone/>
            </a:pPr>
            <a:r>
              <a:rPr lang="en-GB" sz="5400" b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Naar de onderwereld</a:t>
            </a:r>
            <a:endParaRPr sz="5400" b="1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256" name="Google Shape;256;p14"/>
          <p:cNvPicPr preferRelativeResize="0"/>
          <p:nvPr/>
        </p:nvPicPr>
        <p:blipFill rotWithShape="1">
          <a:blip r:embed="rId3">
            <a:alphaModFix amt="31000"/>
          </a:blip>
          <a:srcRect/>
          <a:stretch/>
        </p:blipFill>
        <p:spPr>
          <a:xfrm>
            <a:off x="0" y="1"/>
            <a:ext cx="12192000" cy="6938128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14"/>
          <p:cNvSpPr txBox="1">
            <a:spLocks noGrp="1"/>
          </p:cNvSpPr>
          <p:nvPr>
            <p:ph type="body" idx="1"/>
          </p:nvPr>
        </p:nvSpPr>
        <p:spPr>
          <a:xfrm>
            <a:off x="859644" y="1328802"/>
            <a:ext cx="89511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</a:pPr>
            <a:r>
              <a:rPr lang="en-GB" sz="4000" dirty="0">
                <a:solidFill>
                  <a:schemeClr val="dk2"/>
                </a:solidFill>
              </a:rPr>
              <a:t>Χα</a:t>
            </a:r>
            <a:r>
              <a:rPr lang="en-GB" sz="4000" dirty="0" err="1">
                <a:solidFill>
                  <a:schemeClr val="dk2"/>
                </a:solidFill>
              </a:rPr>
              <a:t>ρων</a:t>
            </a: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took you across the Styx, but now the </a:t>
            </a:r>
            <a:r>
              <a:rPr lang="en-GB" sz="4000" dirty="0" err="1">
                <a:solidFill>
                  <a:schemeClr val="dk2"/>
                </a:solidFill>
              </a:rPr>
              <a:t>ψυχη</a:t>
            </a: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of a dead person is coming at you! What do you do to chase away the </a:t>
            </a:r>
            <a:r>
              <a:rPr lang="en-GB" sz="4000" dirty="0" err="1">
                <a:solidFill>
                  <a:schemeClr val="dk2"/>
                </a:solidFill>
              </a:rPr>
              <a:t>ψυχην</a:t>
            </a: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?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endParaRPr sz="4000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</a:pP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Green: </a:t>
            </a:r>
            <a:r>
              <a:rPr lang="en-GB" sz="4000" u="sng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 pick up a stick to scare the </a:t>
            </a:r>
            <a:r>
              <a:rPr lang="en-GB" sz="4000" u="sng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ψυχην</a:t>
            </a:r>
            <a:r>
              <a:rPr lang="en-GB" sz="4000" u="sng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off!</a:t>
            </a:r>
            <a:endParaRPr sz="4000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</a:pP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Orange: </a:t>
            </a:r>
            <a:r>
              <a:rPr lang="en-GB" sz="4000" u="sng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 sing a dreadful song as out of tune as possible!</a:t>
            </a:r>
            <a:endParaRPr sz="4000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c4a5adc0b9_9_14"/>
          <p:cNvSpPr txBox="1">
            <a:spLocks noGrp="1"/>
          </p:cNvSpPr>
          <p:nvPr>
            <p:ph type="title"/>
          </p:nvPr>
        </p:nvSpPr>
        <p:spPr>
          <a:xfrm>
            <a:off x="935059" y="308564"/>
            <a:ext cx="99441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Gill Sans"/>
              <a:buNone/>
            </a:pPr>
            <a:r>
              <a:rPr lang="en-GB" sz="5400" b="1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To the Underworld</a:t>
            </a:r>
            <a:endParaRPr sz="5400" b="1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64" name="Google Shape;264;gc4a5adc0b9_9_14"/>
          <p:cNvSpPr txBox="1">
            <a:spLocks noGrp="1"/>
          </p:cNvSpPr>
          <p:nvPr>
            <p:ph type="body" idx="1"/>
          </p:nvPr>
        </p:nvSpPr>
        <p:spPr>
          <a:xfrm>
            <a:off x="935059" y="1386881"/>
            <a:ext cx="9679522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</a:pP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Oops, that's not the way to enter the underworld safely… 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</a:pPr>
            <a:endParaRPr lang="en-GB" sz="4000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</a:pPr>
            <a:r>
              <a:rPr lang="en-GB" sz="4000" u="sng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Go back</a:t>
            </a:r>
            <a:endParaRPr lang="en-GB" sz="4000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</a:pPr>
            <a:r>
              <a:rPr lang="en-GB" sz="4000" u="sng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endParaRPr sz="4000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265" name="Google Shape;265;gc4a5adc0b9_9_14"/>
          <p:cNvPicPr preferRelativeResize="0"/>
          <p:nvPr/>
        </p:nvPicPr>
        <p:blipFill rotWithShape="1">
          <a:blip r:embed="rId4">
            <a:alphaModFix/>
          </a:blip>
          <a:srcRect b="8749"/>
          <a:stretch/>
        </p:blipFill>
        <p:spPr>
          <a:xfrm>
            <a:off x="7043750" y="2449100"/>
            <a:ext cx="3643300" cy="3580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33000"/>
          </a:blip>
          <a:stretch>
            <a:fillRect/>
          </a:stretch>
        </a:blip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"/>
          <p:cNvSpPr txBox="1">
            <a:spLocks noGrp="1"/>
          </p:cNvSpPr>
          <p:nvPr>
            <p:ph type="title"/>
          </p:nvPr>
        </p:nvSpPr>
        <p:spPr>
          <a:xfrm>
            <a:off x="882619" y="2071581"/>
            <a:ext cx="3648741" cy="2674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Gill Sans"/>
              <a:buNone/>
            </a:pPr>
            <a:r>
              <a:rPr lang="en-GB" sz="5400" b="1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The Ancient Greeks…</a:t>
            </a:r>
            <a:br>
              <a:rPr lang="en-GB" sz="5400" b="1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</a:br>
            <a:r>
              <a:rPr lang="en-GB" sz="5400" b="1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and their dogs</a:t>
            </a:r>
            <a:endParaRPr sz="5400" b="1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grpSp>
        <p:nvGrpSpPr>
          <p:cNvPr id="96" name="Google Shape;96;p2"/>
          <p:cNvGrpSpPr/>
          <p:nvPr/>
        </p:nvGrpSpPr>
        <p:grpSpPr>
          <a:xfrm>
            <a:off x="5277206" y="379732"/>
            <a:ext cx="5993383" cy="5384158"/>
            <a:chOff x="649788" y="761"/>
            <a:chExt cx="5993383" cy="5384158"/>
          </a:xfrm>
        </p:grpSpPr>
        <p:sp>
          <p:nvSpPr>
            <p:cNvPr id="97" name="Google Shape;97;p2"/>
            <p:cNvSpPr txBox="1"/>
            <p:nvPr/>
          </p:nvSpPr>
          <p:spPr>
            <a:xfrm>
              <a:off x="2715406" y="343207"/>
              <a:ext cx="1653600" cy="165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0475" tIns="30475" rIns="30475" bIns="3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2400"/>
                <a:buFont typeface="Gill Sans"/>
                <a:buNone/>
              </a:pPr>
              <a:r>
                <a:rPr lang="en-GB" sz="2400" b="0" i="0" u="none" strike="noStrike" cap="none">
                  <a:solidFill>
                    <a:schemeClr val="dk2"/>
                  </a:solidFill>
                  <a:latin typeface="Gill Sans"/>
                  <a:ea typeface="Gill Sans"/>
                  <a:cs typeface="Gill Sans"/>
                  <a:sym typeface="Gill Sans"/>
                </a:rPr>
                <a:t>In welke goden geloofden de oude Grieken?</a:t>
              </a:r>
              <a:endParaRPr sz="2400" b="0" i="0" u="none" strike="noStrike" cap="non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98" name="Google Shape;98;p2"/>
            <p:cNvSpPr/>
            <p:nvPr/>
          </p:nvSpPr>
          <p:spPr>
            <a:xfrm rot="7174631">
              <a:off x="2383970" y="2277598"/>
              <a:ext cx="610216" cy="789310"/>
            </a:xfrm>
            <a:prstGeom prst="rightArrow">
              <a:avLst>
                <a:gd name="adj1" fmla="val 60000"/>
                <a:gd name="adj2" fmla="val 50000"/>
              </a:avLst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99;p2"/>
            <p:cNvSpPr txBox="1"/>
            <p:nvPr/>
          </p:nvSpPr>
          <p:spPr>
            <a:xfrm rot="-3624592">
              <a:off x="2520792" y="2355790"/>
              <a:ext cx="427103" cy="4735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300"/>
                <a:buFont typeface="Calibri"/>
                <a:buNone/>
              </a:pPr>
              <a:endParaRPr sz="3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649788" y="3035334"/>
              <a:ext cx="2338500" cy="2338500"/>
            </a:xfrm>
            <a:prstGeom prst="ellipse">
              <a:avLst/>
            </a:prstGeom>
            <a:solidFill>
              <a:srgbClr val="8DA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2"/>
            <p:cNvSpPr txBox="1"/>
            <p:nvPr/>
          </p:nvSpPr>
          <p:spPr>
            <a:xfrm>
              <a:off x="992234" y="3377780"/>
              <a:ext cx="1653600" cy="165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GB" sz="2400" b="0" i="0" u="none" strike="noStrike" cap="none" dirty="0">
                  <a:solidFill>
                    <a:schemeClr val="dk2"/>
                  </a:solidFill>
                  <a:latin typeface="Gill Sans"/>
                  <a:ea typeface="Gill Sans"/>
                  <a:cs typeface="Gill Sans"/>
                  <a:sym typeface="Gill Sans"/>
                </a:rPr>
                <a:t>Trip to the underworld</a:t>
              </a:r>
              <a:endParaRPr sz="2000" b="0" i="0" u="none" strike="noStrike" cap="none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02" name="Google Shape;102;p2"/>
            <p:cNvSpPr/>
            <p:nvPr/>
          </p:nvSpPr>
          <p:spPr>
            <a:xfrm rot="10346">
              <a:off x="3277783" y="3815394"/>
              <a:ext cx="697803" cy="789304"/>
            </a:xfrm>
            <a:prstGeom prst="rightArrow">
              <a:avLst>
                <a:gd name="adj1" fmla="val 60000"/>
                <a:gd name="adj2" fmla="val 50000"/>
              </a:avLst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2"/>
            <p:cNvSpPr txBox="1"/>
            <p:nvPr/>
          </p:nvSpPr>
          <p:spPr>
            <a:xfrm rot="10558">
              <a:off x="3277754" y="3972934"/>
              <a:ext cx="488402" cy="4734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300"/>
                <a:buFont typeface="Calibri"/>
                <a:buNone/>
              </a:pPr>
              <a:endParaRPr sz="3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4304671" y="3046419"/>
              <a:ext cx="2338500" cy="2338500"/>
            </a:xfrm>
            <a:prstGeom prst="ellipse">
              <a:avLst/>
            </a:prstGeom>
            <a:solidFill>
              <a:srgbClr val="D8E2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2"/>
            <p:cNvSpPr txBox="1"/>
            <p:nvPr/>
          </p:nvSpPr>
          <p:spPr>
            <a:xfrm>
              <a:off x="4647117" y="3388865"/>
              <a:ext cx="1653600" cy="165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0475" tIns="30475" rIns="30475" bIns="3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2400"/>
                <a:buFont typeface="Gill Sans"/>
                <a:buNone/>
              </a:pPr>
              <a:r>
                <a:rPr lang="en-GB" sz="2400" dirty="0">
                  <a:solidFill>
                    <a:schemeClr val="dk2"/>
                  </a:solidFill>
                  <a:latin typeface="Gill Sans"/>
                  <a:ea typeface="Gill Sans"/>
                  <a:cs typeface="Gill Sans"/>
                  <a:sym typeface="Gill Sans"/>
                </a:rPr>
                <a:t>Body parts</a:t>
              </a:r>
              <a:endParaRPr sz="2400" b="0" i="0" u="none" strike="noStrike" cap="none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06" name="Google Shape;106;p2"/>
            <p:cNvSpPr/>
            <p:nvPr/>
          </p:nvSpPr>
          <p:spPr>
            <a:xfrm rot="-7343094">
              <a:off x="4025922" y="2189154"/>
              <a:ext cx="672138" cy="789323"/>
            </a:xfrm>
            <a:prstGeom prst="rightArrow">
              <a:avLst>
                <a:gd name="adj1" fmla="val 60000"/>
                <a:gd name="adj2" fmla="val 50000"/>
              </a:avLst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2"/>
            <p:cNvSpPr txBox="1"/>
            <p:nvPr/>
          </p:nvSpPr>
          <p:spPr>
            <a:xfrm rot="3456437">
              <a:off x="4180698" y="2432084"/>
              <a:ext cx="470395" cy="4734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300"/>
                <a:buFont typeface="Calibri"/>
                <a:buNone/>
              </a:pPr>
              <a:endParaRPr sz="3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2372960" y="761"/>
              <a:ext cx="2338500" cy="2338500"/>
            </a:xfrm>
            <a:prstGeom prst="ellipse">
              <a:avLst/>
            </a:prstGeom>
            <a:solidFill>
              <a:srgbClr val="B3C6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9" name="Google Shape;109;p2"/>
          <p:cNvSpPr txBox="1"/>
          <p:nvPr/>
        </p:nvSpPr>
        <p:spPr>
          <a:xfrm>
            <a:off x="7300900" y="889659"/>
            <a:ext cx="1628700" cy="1181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 b="0" i="0" u="none" strike="noStrike" cap="none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Dogs: friends or monsters?</a:t>
            </a:r>
            <a:endParaRPr sz="2400" b="0" i="0" u="none" strike="noStrike" cap="none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title"/>
          </p:nvPr>
        </p:nvSpPr>
        <p:spPr>
          <a:xfrm>
            <a:off x="729249" y="304159"/>
            <a:ext cx="994395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Gill Sans"/>
              <a:buNone/>
            </a:pPr>
            <a:r>
              <a:rPr lang="en-GB" sz="5400" b="1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To the Underworld</a:t>
            </a:r>
            <a:endParaRPr sz="5400" b="1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72" name="Google Shape;272;p15"/>
          <p:cNvSpPr txBox="1">
            <a:spLocks noGrp="1"/>
          </p:cNvSpPr>
          <p:nvPr>
            <p:ph type="body" idx="1"/>
          </p:nvPr>
        </p:nvSpPr>
        <p:spPr>
          <a:xfrm>
            <a:off x="729249" y="1407884"/>
            <a:ext cx="8482489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</a:pP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You chased away the </a:t>
            </a:r>
            <a:r>
              <a:rPr lang="en-GB" sz="4000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ψυχην</a:t>
            </a: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. You have no idea where to go next. What do you do?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endParaRPr sz="4000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</a:pP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Green: </a:t>
            </a:r>
            <a:r>
              <a:rPr lang="en-GB" sz="4000" u="sng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 consult the βιβ</a:t>
            </a:r>
            <a:r>
              <a:rPr lang="en-GB" sz="4000" u="sng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λιον</a:t>
            </a:r>
            <a:r>
              <a:rPr lang="en-GB" sz="4000" u="sng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in my backpack.</a:t>
            </a:r>
            <a:endParaRPr sz="4000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</a:pP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Orange: </a:t>
            </a:r>
            <a:r>
              <a:rPr lang="en-GB" sz="4000" u="sng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I’m already fed up with the trip, so I suck my lollipop.</a:t>
            </a:r>
            <a:endParaRPr sz="4000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273" name="Google Shape;273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211738" y="4516413"/>
            <a:ext cx="2619375" cy="1743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c4a5adc0b9_9_0"/>
          <p:cNvSpPr txBox="1">
            <a:spLocks noGrp="1"/>
          </p:cNvSpPr>
          <p:nvPr>
            <p:ph type="title"/>
          </p:nvPr>
        </p:nvSpPr>
        <p:spPr>
          <a:xfrm>
            <a:off x="944486" y="317991"/>
            <a:ext cx="99441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Gill Sans"/>
              <a:buNone/>
            </a:pPr>
            <a:r>
              <a:rPr lang="en-GB" sz="5400" b="1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To the Underworld</a:t>
            </a:r>
            <a:endParaRPr sz="5400" b="1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80" name="Google Shape;280;gc4a5adc0b9_9_0"/>
          <p:cNvSpPr txBox="1">
            <a:spLocks noGrp="1"/>
          </p:cNvSpPr>
          <p:nvPr>
            <p:ph type="body" idx="1"/>
          </p:nvPr>
        </p:nvSpPr>
        <p:spPr>
          <a:xfrm>
            <a:off x="944486" y="1377455"/>
            <a:ext cx="9820924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</a:pP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Oops, that's not the way to enter the underworld safely… 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</a:pPr>
            <a:endParaRPr lang="en-GB" sz="4000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</a:pPr>
            <a:r>
              <a:rPr lang="en-GB" sz="4000" u="sng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Go back</a:t>
            </a:r>
            <a:endParaRPr lang="en-GB" sz="4000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</a:pPr>
            <a:r>
              <a:rPr lang="en-GB" sz="4000" u="sng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endParaRPr sz="4000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281" name="Google Shape;281;gc4a5adc0b9_9_0"/>
          <p:cNvPicPr preferRelativeResize="0"/>
          <p:nvPr/>
        </p:nvPicPr>
        <p:blipFill rotWithShape="1">
          <a:blip r:embed="rId4">
            <a:alphaModFix/>
          </a:blip>
          <a:srcRect b="8749"/>
          <a:stretch/>
        </p:blipFill>
        <p:spPr>
          <a:xfrm>
            <a:off x="7043750" y="2449100"/>
            <a:ext cx="3643300" cy="3580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6"/>
          <p:cNvSpPr txBox="1">
            <a:spLocks noGrp="1"/>
          </p:cNvSpPr>
          <p:nvPr>
            <p:ph type="title"/>
          </p:nvPr>
        </p:nvSpPr>
        <p:spPr>
          <a:xfrm>
            <a:off x="641987" y="332623"/>
            <a:ext cx="99441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Gill Sans"/>
              <a:buNone/>
            </a:pPr>
            <a:r>
              <a:rPr lang="en-GB" sz="5400" b="1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To the Underworld</a:t>
            </a:r>
            <a:endParaRPr sz="5400" b="1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88" name="Google Shape;288;p16"/>
          <p:cNvSpPr txBox="1">
            <a:spLocks noGrp="1"/>
          </p:cNvSpPr>
          <p:nvPr>
            <p:ph type="body" idx="1"/>
          </p:nvPr>
        </p:nvSpPr>
        <p:spPr>
          <a:xfrm>
            <a:off x="641986" y="1438105"/>
            <a:ext cx="9444693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</a:pP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On the map in your βιβ</a:t>
            </a:r>
            <a:r>
              <a:rPr lang="en-GB" sz="4000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λιον</a:t>
            </a: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, you </a:t>
            </a:r>
            <a:b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</a:b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notice that you have to pass</a:t>
            </a:r>
            <a:b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</a:br>
            <a:r>
              <a:rPr lang="en-GB" sz="4000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Κερ</a:t>
            </a: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βερον. </a:t>
            </a:r>
            <a:endParaRPr sz="4000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</a:pPr>
            <a:r>
              <a:rPr lang="en-GB" sz="4000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Κερ</a:t>
            </a: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βερος is the three-headed dog that guards the underworld. What do you do?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endParaRPr sz="4000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</a:pP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Green: </a:t>
            </a:r>
            <a:r>
              <a:rPr lang="en-GB" sz="4000" u="sng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I</a:t>
            </a:r>
            <a:r>
              <a:rPr lang="en-GB" sz="4000" u="sng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’m scared, but go on anyway.</a:t>
            </a:r>
            <a:endParaRPr sz="4000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</a:pP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Orange: </a:t>
            </a:r>
            <a:r>
              <a:rPr lang="en-GB" sz="4000" u="sng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 like dogs, so no problem!</a:t>
            </a:r>
            <a:endParaRPr sz="4000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A7495B-6D43-2C46-B7AC-B683AB7871E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185" r="18368"/>
          <a:stretch/>
        </p:blipFill>
        <p:spPr>
          <a:xfrm rot="16200000">
            <a:off x="8455568" y="-165814"/>
            <a:ext cx="3229091" cy="384946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7"/>
          <p:cNvSpPr txBox="1">
            <a:spLocks noGrp="1"/>
          </p:cNvSpPr>
          <p:nvPr>
            <p:ph type="title"/>
          </p:nvPr>
        </p:nvSpPr>
        <p:spPr>
          <a:xfrm>
            <a:off x="925632" y="327418"/>
            <a:ext cx="994395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Gill Sans"/>
              <a:buNone/>
            </a:pPr>
            <a:r>
              <a:rPr lang="en-GB" sz="5400" b="1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To the Underworld</a:t>
            </a:r>
            <a:endParaRPr sz="5400" b="1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96" name="Google Shape;296;p17"/>
          <p:cNvSpPr txBox="1">
            <a:spLocks noGrp="1"/>
          </p:cNvSpPr>
          <p:nvPr>
            <p:ph type="body" idx="1"/>
          </p:nvPr>
        </p:nvSpPr>
        <p:spPr>
          <a:xfrm>
            <a:off x="925632" y="1424588"/>
            <a:ext cx="9943954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</a:pPr>
            <a:r>
              <a:rPr lang="en-GB" sz="4000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Κερ</a:t>
            </a: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βερος gives a loud roar. He won't let you pass without a fight. How do you solve this?</a:t>
            </a:r>
            <a:endParaRPr sz="4000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</a:pP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Green: </a:t>
            </a:r>
            <a:r>
              <a:rPr lang="en-GB" sz="4000" u="sng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You chuck your lollipop into one of its three jaws.</a:t>
            </a:r>
            <a:endParaRPr sz="4000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</a:pP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Orange: </a:t>
            </a:r>
            <a:r>
              <a:rPr lang="en-GB" sz="4000" u="sng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You try to stroke one of its three heads.</a:t>
            </a:r>
            <a:endParaRPr sz="4000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c4a5adc0b9_9_7"/>
          <p:cNvSpPr txBox="1">
            <a:spLocks noGrp="1"/>
          </p:cNvSpPr>
          <p:nvPr>
            <p:ph type="title"/>
          </p:nvPr>
        </p:nvSpPr>
        <p:spPr>
          <a:xfrm>
            <a:off x="1038753" y="409935"/>
            <a:ext cx="99441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Gill Sans"/>
              <a:buNone/>
            </a:pPr>
            <a:r>
              <a:rPr lang="en-GB" sz="5400" b="1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To the Underworld</a:t>
            </a:r>
            <a:endParaRPr sz="5400" b="1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03" name="Google Shape;303;gc4a5adc0b9_9_7"/>
          <p:cNvSpPr txBox="1">
            <a:spLocks noGrp="1"/>
          </p:cNvSpPr>
          <p:nvPr>
            <p:ph type="body" idx="1"/>
          </p:nvPr>
        </p:nvSpPr>
        <p:spPr>
          <a:xfrm>
            <a:off x="1038752" y="1405735"/>
            <a:ext cx="9745511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</a:pP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Oops, that's not the way to enter the underworld safely… 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</a:pPr>
            <a:endParaRPr lang="en-GB" sz="4000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</a:pPr>
            <a:r>
              <a:rPr lang="en-GB" sz="4000" u="sng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Go back</a:t>
            </a:r>
            <a:endParaRPr lang="en-GB" sz="4000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</a:pPr>
            <a:r>
              <a:rPr lang="en-GB" sz="4000" u="sng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endParaRPr sz="4000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304" name="Google Shape;304;gc4a5adc0b9_9_7"/>
          <p:cNvPicPr preferRelativeResize="0"/>
          <p:nvPr/>
        </p:nvPicPr>
        <p:blipFill rotWithShape="1">
          <a:blip r:embed="rId4">
            <a:alphaModFix/>
          </a:blip>
          <a:srcRect b="8749"/>
          <a:stretch/>
        </p:blipFill>
        <p:spPr>
          <a:xfrm>
            <a:off x="7043750" y="2449100"/>
            <a:ext cx="3643300" cy="3580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8"/>
          <p:cNvSpPr txBox="1">
            <a:spLocks noGrp="1"/>
          </p:cNvSpPr>
          <p:nvPr>
            <p:ph type="title"/>
          </p:nvPr>
        </p:nvSpPr>
        <p:spPr>
          <a:xfrm>
            <a:off x="868091" y="375803"/>
            <a:ext cx="994395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Gill Sans"/>
              <a:buNone/>
            </a:pPr>
            <a:r>
              <a:rPr lang="en-GB" sz="5400" b="1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To the Underworld</a:t>
            </a:r>
            <a:endParaRPr sz="5400" b="1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11" name="Google Shape;311;p18"/>
          <p:cNvSpPr txBox="1">
            <a:spLocks noGrp="1"/>
          </p:cNvSpPr>
          <p:nvPr>
            <p:ph type="body" idx="1"/>
          </p:nvPr>
        </p:nvSpPr>
        <p:spPr>
          <a:xfrm>
            <a:off x="868090" y="1468215"/>
            <a:ext cx="10076429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</a:pPr>
            <a:r>
              <a:rPr lang="en-GB" sz="4000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Κερ</a:t>
            </a: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βερος is distracted. What do you do to ensure that he does not follow you?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endParaRPr sz="4000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</a:pP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Green: </a:t>
            </a:r>
            <a:r>
              <a:rPr lang="en-GB" sz="4000" u="sng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 push </a:t>
            </a:r>
            <a:r>
              <a:rPr lang="en-GB" sz="4000" u="sng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Κερ</a:t>
            </a:r>
            <a:r>
              <a:rPr lang="en-GB" sz="4000" u="sng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βερον aside with a stick.</a:t>
            </a:r>
            <a:endParaRPr sz="4000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</a:pP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Orange: </a:t>
            </a:r>
            <a:r>
              <a:rPr lang="en-GB" sz="4000" u="sng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 sing a lullaby.</a:t>
            </a:r>
            <a:endParaRPr sz="4000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39E767-BE01-1E49-B96F-7AF963C3062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185" r="18368"/>
          <a:stretch/>
        </p:blipFill>
        <p:spPr>
          <a:xfrm rot="16200000">
            <a:off x="9187605" y="3850061"/>
            <a:ext cx="2583166" cy="307944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c4a5adc0b9_7_0"/>
          <p:cNvSpPr txBox="1">
            <a:spLocks noGrp="1"/>
          </p:cNvSpPr>
          <p:nvPr>
            <p:ph type="title"/>
          </p:nvPr>
        </p:nvSpPr>
        <p:spPr>
          <a:xfrm>
            <a:off x="742950" y="308564"/>
            <a:ext cx="99441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Gill Sans"/>
              <a:buNone/>
            </a:pPr>
            <a:r>
              <a:rPr lang="en-GB" sz="5400" b="1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To the Underworld</a:t>
            </a:r>
            <a:endParaRPr sz="5400" b="1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19" name="Google Shape;319;gc4a5adc0b9_7_0"/>
          <p:cNvSpPr txBox="1">
            <a:spLocks noGrp="1"/>
          </p:cNvSpPr>
          <p:nvPr>
            <p:ph type="body" idx="1"/>
          </p:nvPr>
        </p:nvSpPr>
        <p:spPr>
          <a:xfrm>
            <a:off x="742949" y="1377454"/>
            <a:ext cx="9815071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</a:pP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Oops, that's not the way to enter the underworld safely… 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</a:pPr>
            <a:endParaRPr lang="en-GB" sz="4000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</a:pPr>
            <a:r>
              <a:rPr lang="en-GB" sz="4000" u="sng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Go back</a:t>
            </a:r>
            <a:endParaRPr lang="en-GB" sz="4000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</a:pPr>
            <a:r>
              <a:rPr lang="en-GB" sz="4000" u="sng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endParaRPr sz="4000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320" name="Google Shape;320;gc4a5adc0b9_7_0"/>
          <p:cNvPicPr preferRelativeResize="0"/>
          <p:nvPr/>
        </p:nvPicPr>
        <p:blipFill rotWithShape="1">
          <a:blip r:embed="rId4">
            <a:alphaModFix/>
          </a:blip>
          <a:srcRect b="8749"/>
          <a:stretch/>
        </p:blipFill>
        <p:spPr>
          <a:xfrm>
            <a:off x="7043750" y="2449100"/>
            <a:ext cx="3643300" cy="3580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9"/>
          <p:cNvSpPr txBox="1">
            <a:spLocks noGrp="1"/>
          </p:cNvSpPr>
          <p:nvPr>
            <p:ph type="title"/>
          </p:nvPr>
        </p:nvSpPr>
        <p:spPr>
          <a:xfrm>
            <a:off x="850218" y="409865"/>
            <a:ext cx="994395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Gill Sans"/>
              <a:buNone/>
            </a:pPr>
            <a:r>
              <a:rPr lang="en-GB" sz="5400" b="1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To the Underworld</a:t>
            </a:r>
            <a:endParaRPr sz="5400" b="1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27" name="Google Shape;327;p19"/>
          <p:cNvSpPr txBox="1">
            <a:spLocks noGrp="1"/>
          </p:cNvSpPr>
          <p:nvPr>
            <p:ph type="body" idx="1"/>
          </p:nvPr>
        </p:nvSpPr>
        <p:spPr>
          <a:xfrm>
            <a:off x="865214" y="1358601"/>
            <a:ext cx="8951068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</a:pP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This is the </a:t>
            </a:r>
            <a:r>
              <a:rPr lang="en-GB" sz="4000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τελος</a:t>
            </a: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.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</a:pP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Congratulations, you have safely entered the underworld! </a:t>
            </a:r>
            <a:endParaRPr sz="4000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</a:pPr>
            <a:endParaRPr sz="4000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</a:pPr>
            <a:r>
              <a:rPr lang="en-GB" sz="4000" u="sng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Again!</a:t>
            </a:r>
            <a:endParaRPr sz="4000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</a:pPr>
            <a:r>
              <a:rPr lang="en-GB" sz="4000" u="sng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Time for a change!</a:t>
            </a:r>
            <a:endParaRPr sz="4000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328" name="Google Shape;328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18550" y="3232731"/>
            <a:ext cx="3968675" cy="2640975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19"/>
          <p:cNvSpPr txBox="1"/>
          <p:nvPr/>
        </p:nvSpPr>
        <p:spPr>
          <a:xfrm>
            <a:off x="7971077" y="4183768"/>
            <a:ext cx="1556100" cy="866874"/>
          </a:xfrm>
          <a:prstGeom prst="rect">
            <a:avLst/>
          </a:prstGeom>
          <a:solidFill>
            <a:srgbClr val="CFE2F3"/>
          </a:solidFill>
          <a:ln w="9525" cap="flat" cmpd="sng">
            <a:solidFill>
              <a:srgbClr val="0B539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en-GB" sz="4000" b="1" i="0" u="none" strike="noStrike" cap="none" dirty="0" err="1">
                <a:solidFill>
                  <a:schemeClr val="dk2"/>
                </a:solidFill>
                <a:highlight>
                  <a:srgbClr val="93C47D"/>
                </a:highlight>
                <a:latin typeface="Gill Sans"/>
                <a:ea typeface="Gill Sans"/>
                <a:cs typeface="Gill Sans"/>
                <a:sym typeface="Gill Sans"/>
              </a:rPr>
              <a:t>τελος</a:t>
            </a:r>
            <a:endParaRPr sz="1400" b="1" i="0" u="none" strike="noStrike" cap="none" dirty="0">
              <a:solidFill>
                <a:srgbClr val="000000"/>
              </a:solidFill>
              <a:highlight>
                <a:srgbClr val="93C47D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0"/>
          <p:cNvSpPr txBox="1">
            <a:spLocks noGrp="1"/>
          </p:cNvSpPr>
          <p:nvPr>
            <p:ph type="title"/>
          </p:nvPr>
        </p:nvSpPr>
        <p:spPr>
          <a:xfrm>
            <a:off x="857249" y="320781"/>
            <a:ext cx="994395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Gill Sans"/>
              <a:buNone/>
            </a:pPr>
            <a:r>
              <a:rPr lang="en-GB" sz="5400" b="1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In the Underworld</a:t>
            </a:r>
            <a:endParaRPr sz="5400" b="1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36" name="Google Shape;336;p20"/>
          <p:cNvSpPr txBox="1">
            <a:spLocks noGrp="1"/>
          </p:cNvSpPr>
          <p:nvPr>
            <p:ph type="body" idx="1"/>
          </p:nvPr>
        </p:nvSpPr>
        <p:spPr>
          <a:xfrm>
            <a:off x="857248" y="1319225"/>
            <a:ext cx="10351221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You see a savage hero rushing towards you. He is heading for the underworld and carries the skin of a </a:t>
            </a:r>
            <a:r>
              <a:rPr lang="en-GB" sz="4000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λεων</a:t>
            </a: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on his shoulder. What do you do?</a:t>
            </a:r>
            <a:endParaRPr sz="4000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endParaRPr sz="4000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Green: </a:t>
            </a:r>
            <a:r>
              <a:rPr lang="en-GB" sz="4000" u="sng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 pretend I am not 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en-GB" sz="4000" u="sng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afraid, but let him 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en-GB" sz="4000" u="sng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pass.</a:t>
            </a:r>
            <a:endParaRPr sz="4000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Orange: </a:t>
            </a:r>
            <a:r>
              <a:rPr lang="en-GB" sz="4000" u="sng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 attack him!</a:t>
            </a:r>
            <a:endParaRPr sz="4000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337" name="Google Shape;337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66017" y="3429000"/>
            <a:ext cx="4886875" cy="3197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c4a5adc0b9_9_28"/>
          <p:cNvSpPr txBox="1">
            <a:spLocks noGrp="1"/>
          </p:cNvSpPr>
          <p:nvPr>
            <p:ph type="title"/>
          </p:nvPr>
        </p:nvSpPr>
        <p:spPr>
          <a:xfrm>
            <a:off x="857249" y="289711"/>
            <a:ext cx="99441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Gill Sans"/>
              <a:buNone/>
            </a:pPr>
            <a:r>
              <a:rPr lang="en-GB" sz="5400" b="1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In the Underworld</a:t>
            </a:r>
            <a:endParaRPr sz="5400" b="1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44" name="Google Shape;344;gc4a5adc0b9_9_28"/>
          <p:cNvSpPr txBox="1">
            <a:spLocks noGrp="1"/>
          </p:cNvSpPr>
          <p:nvPr>
            <p:ph type="body" idx="1"/>
          </p:nvPr>
        </p:nvSpPr>
        <p:spPr>
          <a:xfrm>
            <a:off x="857249" y="1319225"/>
            <a:ext cx="10153258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en-GB" sz="4000" u="sng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Oops, you didn't do your job properly. You’re fired! 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endParaRPr lang="en-GB" sz="4000" u="sng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en-GB" sz="4000" u="sng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Turn back</a:t>
            </a:r>
            <a:endParaRPr sz="4000" u="sng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345" name="Google Shape;345;gc4a5adc0b9_9_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6000" y="2969752"/>
            <a:ext cx="4603550" cy="3452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"/>
          <p:cNvSpPr txBox="1">
            <a:spLocks noGrp="1"/>
          </p:cNvSpPr>
          <p:nvPr>
            <p:ph type="title"/>
          </p:nvPr>
        </p:nvSpPr>
        <p:spPr>
          <a:xfrm>
            <a:off x="1081222" y="478713"/>
            <a:ext cx="5385881" cy="1296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Gill Sans"/>
              <a:buNone/>
            </a:pPr>
            <a:r>
              <a:rPr lang="en-GB" sz="3600" b="1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Recap</a:t>
            </a:r>
            <a:endParaRPr sz="3600" b="1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16" name="Google Shape;116;p3"/>
          <p:cNvSpPr txBox="1">
            <a:spLocks noGrp="1"/>
          </p:cNvSpPr>
          <p:nvPr>
            <p:ph type="body" idx="1"/>
          </p:nvPr>
        </p:nvSpPr>
        <p:spPr>
          <a:xfrm>
            <a:off x="1451581" y="2015732"/>
            <a:ext cx="3526523" cy="3450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117" name="Google Shape;117;p3"/>
          <p:cNvPicPr preferRelativeResize="0"/>
          <p:nvPr/>
        </p:nvPicPr>
        <p:blipFill rotWithShape="1">
          <a:blip r:embed="rId3">
            <a:alphaModFix/>
          </a:blip>
          <a:srcRect l="32500" t="26232" r="42143" b="9820"/>
          <a:stretch/>
        </p:blipFill>
        <p:spPr>
          <a:xfrm>
            <a:off x="6847320" y="718986"/>
            <a:ext cx="3595416" cy="5100198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3"/>
          <p:cNvSpPr/>
          <p:nvPr/>
        </p:nvSpPr>
        <p:spPr>
          <a:xfrm>
            <a:off x="6593842" y="411480"/>
            <a:ext cx="4023358" cy="5643880"/>
          </a:xfrm>
          <a:custGeom>
            <a:avLst/>
            <a:gdLst/>
            <a:ahLst/>
            <a:cxnLst/>
            <a:rect l="l" t="t" r="r" b="b"/>
            <a:pathLst>
              <a:path w="4023358" h="5643880" extrusionOk="0">
                <a:moveTo>
                  <a:pt x="0" y="0"/>
                </a:moveTo>
                <a:cubicBezTo>
                  <a:pt x="966909" y="67737"/>
                  <a:pt x="2370660" y="-105559"/>
                  <a:pt x="4023358" y="0"/>
                </a:cubicBezTo>
                <a:cubicBezTo>
                  <a:pt x="4144451" y="1126156"/>
                  <a:pt x="4065251" y="3562674"/>
                  <a:pt x="4023358" y="5643880"/>
                </a:cubicBezTo>
                <a:cubicBezTo>
                  <a:pt x="3244822" y="5759029"/>
                  <a:pt x="647919" y="5539237"/>
                  <a:pt x="0" y="5643880"/>
                </a:cubicBezTo>
                <a:cubicBezTo>
                  <a:pt x="155050" y="3306022"/>
                  <a:pt x="82450" y="1842087"/>
                  <a:pt x="0" y="0"/>
                </a:cubicBezTo>
                <a:close/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3"/>
          <p:cNvSpPr txBox="1"/>
          <p:nvPr/>
        </p:nvSpPr>
        <p:spPr>
          <a:xfrm>
            <a:off x="1451581" y="2533891"/>
            <a:ext cx="44601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GB" sz="4000" b="0" i="0" u="none" strike="noStrike" cap="none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Alphabet</a:t>
            </a:r>
            <a:endParaRPr sz="4000" b="0" i="0" u="none" strike="noStrike" cap="none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21"/>
          <p:cNvSpPr txBox="1">
            <a:spLocks noGrp="1"/>
          </p:cNvSpPr>
          <p:nvPr>
            <p:ph type="title"/>
          </p:nvPr>
        </p:nvSpPr>
        <p:spPr>
          <a:xfrm>
            <a:off x="960589" y="299137"/>
            <a:ext cx="994395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Gill Sans"/>
              <a:buNone/>
            </a:pPr>
            <a:r>
              <a:rPr lang="en-GB" sz="5400" b="1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In the Underworld</a:t>
            </a:r>
            <a:endParaRPr sz="5400" b="1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52" name="Google Shape;352;p21"/>
          <p:cNvSpPr txBox="1">
            <a:spLocks noGrp="1"/>
          </p:cNvSpPr>
          <p:nvPr>
            <p:ph type="body" idx="1"/>
          </p:nvPr>
        </p:nvSpPr>
        <p:spPr>
          <a:xfrm>
            <a:off x="960589" y="1360749"/>
            <a:ext cx="10270822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You are quietly keeping watch at the entrance to the underworld, when suddenly you hear a </a:t>
            </a:r>
            <a:r>
              <a:rPr lang="en-GB" sz="4000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γυνη</a:t>
            </a: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screaming. What do you do?</a:t>
            </a:r>
            <a:endParaRPr sz="4000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endParaRPr sz="4000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Green: </a:t>
            </a:r>
            <a:r>
              <a:rPr lang="en-GB" sz="4000" u="sng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 leave my watch post. The </a:t>
            </a:r>
            <a:r>
              <a:rPr lang="en-GB" sz="4000" u="sng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γυνη</a:t>
            </a:r>
            <a:r>
              <a:rPr lang="en-GB" sz="4000" u="sng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needs my help!</a:t>
            </a:r>
            <a:endParaRPr sz="4000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Orange: </a:t>
            </a:r>
            <a:r>
              <a:rPr lang="en-GB" sz="4000" u="sng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 stay put. There are lots of people screaming here.</a:t>
            </a:r>
            <a:endParaRPr sz="4000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c4a5adc0b9_9_36"/>
          <p:cNvSpPr txBox="1">
            <a:spLocks noGrp="1"/>
          </p:cNvSpPr>
          <p:nvPr>
            <p:ph type="title"/>
          </p:nvPr>
        </p:nvSpPr>
        <p:spPr>
          <a:xfrm>
            <a:off x="894550" y="413764"/>
            <a:ext cx="99441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Gill Sans"/>
              <a:buNone/>
            </a:pPr>
            <a:r>
              <a:rPr lang="en-GB" sz="5400" b="1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In the Underworld</a:t>
            </a:r>
            <a:endParaRPr sz="5400" b="1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59" name="Google Shape;359;gc4a5adc0b9_9_36"/>
          <p:cNvSpPr txBox="1">
            <a:spLocks noGrp="1"/>
          </p:cNvSpPr>
          <p:nvPr>
            <p:ph type="body" idx="1"/>
          </p:nvPr>
        </p:nvSpPr>
        <p:spPr>
          <a:xfrm>
            <a:off x="857249" y="1319225"/>
            <a:ext cx="10124978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en-GB" sz="4000" u="sng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Oops, you didn't do your job properly. You’re fired! 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endParaRPr lang="en-GB" sz="4000" u="sng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en-GB" sz="4000" u="sng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Turn back</a:t>
            </a:r>
          </a:p>
        </p:txBody>
      </p:sp>
      <p:pic>
        <p:nvPicPr>
          <p:cNvPr id="360" name="Google Shape;360;gc4a5adc0b9_9_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6000" y="2644925"/>
            <a:ext cx="4742650" cy="355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c3bb447cc6_0_18"/>
          <p:cNvSpPr txBox="1">
            <a:spLocks noGrp="1"/>
          </p:cNvSpPr>
          <p:nvPr>
            <p:ph type="title"/>
          </p:nvPr>
        </p:nvSpPr>
        <p:spPr>
          <a:xfrm>
            <a:off x="768352" y="289711"/>
            <a:ext cx="99441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Gill Sans"/>
              <a:buNone/>
            </a:pPr>
            <a:r>
              <a:rPr lang="en-GB" sz="5400" b="1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In the Underworld</a:t>
            </a:r>
            <a:endParaRPr sz="5400" b="1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67" name="Google Shape;367;gc3bb447cc6_0_18"/>
          <p:cNvSpPr txBox="1">
            <a:spLocks noGrp="1"/>
          </p:cNvSpPr>
          <p:nvPr>
            <p:ph type="body" idx="1"/>
          </p:nvPr>
        </p:nvSpPr>
        <p:spPr>
          <a:xfrm>
            <a:off x="768351" y="1123233"/>
            <a:ext cx="10562667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A πα</a:t>
            </a:r>
            <a:r>
              <a:rPr lang="en-GB" sz="4000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ιδιον</a:t>
            </a: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heads towards you and feeds you honey biscuits. How do you react?</a:t>
            </a:r>
            <a:endParaRPr sz="4000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endParaRPr sz="4000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Green: </a:t>
            </a:r>
            <a:r>
              <a:rPr lang="en-GB" sz="4000" u="sng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I, </a:t>
            </a:r>
            <a:r>
              <a:rPr lang="en-GB" sz="4000" u="sng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Κερ</a:t>
            </a:r>
            <a:r>
              <a:rPr lang="en-GB" sz="4000" u="sng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βερος, am simply too smart for that! Those biscuits can wait. I swallow the πα</a:t>
            </a:r>
            <a:r>
              <a:rPr lang="en-GB" sz="4000" u="sng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ιδιον</a:t>
            </a:r>
            <a:r>
              <a:rPr lang="en-GB" sz="4000" u="sng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whole!</a:t>
            </a:r>
            <a:endParaRPr sz="4000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Orange: </a:t>
            </a:r>
            <a:r>
              <a:rPr lang="en-GB" sz="4000" u="sng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Honey biscuits, my favourite! I finish them off while the πα</a:t>
            </a:r>
            <a:r>
              <a:rPr lang="en-GB" sz="4000" u="sng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ιδιον</a:t>
            </a:r>
            <a:r>
              <a:rPr lang="en-GB" sz="4000" u="sng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slips inside.</a:t>
            </a:r>
            <a:endParaRPr sz="4000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c4a5adc0b9_9_43"/>
          <p:cNvSpPr txBox="1">
            <a:spLocks noGrp="1"/>
          </p:cNvSpPr>
          <p:nvPr>
            <p:ph type="title"/>
          </p:nvPr>
        </p:nvSpPr>
        <p:spPr>
          <a:xfrm>
            <a:off x="857248" y="309725"/>
            <a:ext cx="99441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Gill Sans"/>
              <a:buNone/>
            </a:pPr>
            <a:r>
              <a:rPr lang="en-GB" sz="5400" b="1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In the Underworld</a:t>
            </a:r>
            <a:endParaRPr sz="5400" b="1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74" name="Google Shape;374;gc4a5adc0b9_9_43"/>
          <p:cNvSpPr txBox="1">
            <a:spLocks noGrp="1"/>
          </p:cNvSpPr>
          <p:nvPr>
            <p:ph type="body" idx="1"/>
          </p:nvPr>
        </p:nvSpPr>
        <p:spPr>
          <a:xfrm>
            <a:off x="857249" y="1319225"/>
            <a:ext cx="96285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en-GB" sz="4000" u="sng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Oops, you didn't do your job properly. You’re fired! 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endParaRPr lang="en-GB" sz="4000" u="sng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en-GB" sz="4000" u="sng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Turn back</a:t>
            </a:r>
          </a:p>
        </p:txBody>
      </p:sp>
      <p:pic>
        <p:nvPicPr>
          <p:cNvPr id="375" name="Google Shape;375;gc4a5adc0b9_9_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43100" y="2460075"/>
            <a:ext cx="4742650" cy="355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c3bb447cc6_0_12"/>
          <p:cNvSpPr txBox="1">
            <a:spLocks noGrp="1"/>
          </p:cNvSpPr>
          <p:nvPr>
            <p:ph type="title"/>
          </p:nvPr>
        </p:nvSpPr>
        <p:spPr>
          <a:xfrm>
            <a:off x="391750" y="394033"/>
            <a:ext cx="99441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Gill Sans"/>
              <a:buNone/>
            </a:pPr>
            <a:r>
              <a:rPr lang="en-GB" sz="5400" b="1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In the Underworld</a:t>
            </a:r>
            <a:endParaRPr sz="5400" b="1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82" name="Google Shape;382;gc3bb447cc6_0_12"/>
          <p:cNvSpPr txBox="1">
            <a:spLocks noGrp="1"/>
          </p:cNvSpPr>
          <p:nvPr>
            <p:ph type="body" idx="1"/>
          </p:nvPr>
        </p:nvSpPr>
        <p:spPr>
          <a:xfrm>
            <a:off x="391750" y="1347800"/>
            <a:ext cx="11038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en-GB" sz="4000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Ἀρι</a:t>
            </a: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αδνη wants you to play and chase the rope. </a:t>
            </a:r>
            <a:endParaRPr sz="4000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endParaRPr sz="4000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Green: </a:t>
            </a:r>
            <a:r>
              <a:rPr lang="en-GB" sz="4000" u="sng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I'm a guard dog, I don't play!</a:t>
            </a:r>
            <a:endParaRPr sz="4000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Orange: </a:t>
            </a:r>
            <a:r>
              <a:rPr lang="en-GB" sz="4000" u="sng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Ooh, it's been such a </a:t>
            </a:r>
            <a:br>
              <a:rPr lang="en-GB" sz="4000" u="sng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en-GB" sz="4000" u="sng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long time since anyone played </a:t>
            </a:r>
            <a:br>
              <a:rPr lang="en-GB" sz="4000" u="sng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en-GB" sz="4000" u="sng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with me. I run after </a:t>
            </a:r>
            <a:endParaRPr sz="4000" u="sng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  <a:hlinkClick r:id="rId4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en-GB" sz="4000" u="sng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Ἀρι</a:t>
            </a:r>
            <a:r>
              <a:rPr lang="en-GB" sz="4000" u="sng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αδνην! </a:t>
            </a:r>
            <a:endParaRPr sz="4000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383" name="Google Shape;383;gc3bb447cc6_0_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48497" y="3523400"/>
            <a:ext cx="4655049" cy="307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c4a5adc0b9_9_50"/>
          <p:cNvSpPr txBox="1">
            <a:spLocks noGrp="1"/>
          </p:cNvSpPr>
          <p:nvPr>
            <p:ph type="title"/>
          </p:nvPr>
        </p:nvSpPr>
        <p:spPr>
          <a:xfrm>
            <a:off x="857248" y="383978"/>
            <a:ext cx="99441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Gill Sans"/>
              <a:buNone/>
            </a:pPr>
            <a:r>
              <a:rPr lang="en-GB" sz="5400" b="1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In the Underworld</a:t>
            </a:r>
            <a:endParaRPr sz="5400" b="1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90" name="Google Shape;390;gc4a5adc0b9_9_50"/>
          <p:cNvSpPr txBox="1">
            <a:spLocks noGrp="1"/>
          </p:cNvSpPr>
          <p:nvPr>
            <p:ph type="body" idx="1"/>
          </p:nvPr>
        </p:nvSpPr>
        <p:spPr>
          <a:xfrm>
            <a:off x="857248" y="1319225"/>
            <a:ext cx="10586891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en-GB" sz="4000" u="sng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Oops, you didn't do your job properly. You’re fired! 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endParaRPr lang="en-GB" sz="4000" u="sng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en-GB" sz="4000" u="sng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Turn back</a:t>
            </a:r>
          </a:p>
        </p:txBody>
      </p:sp>
      <p:pic>
        <p:nvPicPr>
          <p:cNvPr id="391" name="Google Shape;391;gc4a5adc0b9_9_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74123" y="2735601"/>
            <a:ext cx="4727225" cy="3545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c3bb447cc6_0_6"/>
          <p:cNvSpPr txBox="1">
            <a:spLocks noGrp="1"/>
          </p:cNvSpPr>
          <p:nvPr>
            <p:ph type="title"/>
          </p:nvPr>
        </p:nvSpPr>
        <p:spPr>
          <a:xfrm>
            <a:off x="247666" y="355698"/>
            <a:ext cx="99441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Gill Sans"/>
              <a:buNone/>
            </a:pPr>
            <a:r>
              <a:rPr lang="en-GB" sz="5400" b="1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In the Underworld</a:t>
            </a:r>
            <a:endParaRPr sz="5400" b="1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98" name="Google Shape;398;gc3bb447cc6_0_6"/>
          <p:cNvSpPr txBox="1">
            <a:spLocks noGrp="1"/>
          </p:cNvSpPr>
          <p:nvPr>
            <p:ph type="body" idx="1"/>
          </p:nvPr>
        </p:nvSpPr>
        <p:spPr>
          <a:xfrm>
            <a:off x="247666" y="1251236"/>
            <a:ext cx="11583600" cy="47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</a:pP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The </a:t>
            </a:r>
            <a:r>
              <a:rPr lang="en-GB" sz="4000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Μινωτ</a:t>
            </a: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αυρος comes running at you. He wants to know which of you is the most dangerous and toughest monster. </a:t>
            </a:r>
            <a:endParaRPr sz="3000" dirty="0">
              <a:latin typeface="Comfortaa"/>
              <a:ea typeface="Comfortaa"/>
              <a:cs typeface="Comfortaa"/>
              <a:sym typeface="Comfortaa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Green: </a:t>
            </a:r>
            <a:r>
              <a:rPr lang="en-GB" sz="4000" u="sng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 know I am the most dangerous. I have three times as many teeth! I challenge the </a:t>
            </a:r>
            <a:r>
              <a:rPr lang="en-GB" sz="4000" u="sng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Μινωτ</a:t>
            </a:r>
            <a:r>
              <a:rPr lang="en-GB" sz="4000" u="sng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αυρον to a duel.</a:t>
            </a:r>
            <a:endParaRPr sz="4000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Orange: </a:t>
            </a:r>
            <a:r>
              <a:rPr lang="en-GB" sz="4000" u="sng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 fear the </a:t>
            </a:r>
            <a:r>
              <a:rPr lang="en-GB" sz="4000" u="sng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Μινωτ</a:t>
            </a:r>
            <a:r>
              <a:rPr lang="en-GB" sz="4000" u="sng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αυρον, because he’s bigger and stronger. I tell him that he is the toughest monster.</a:t>
            </a:r>
            <a:endParaRPr sz="4000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c4a5adc0b9_9_57"/>
          <p:cNvSpPr txBox="1">
            <a:spLocks noGrp="1"/>
          </p:cNvSpPr>
          <p:nvPr>
            <p:ph type="title"/>
          </p:nvPr>
        </p:nvSpPr>
        <p:spPr>
          <a:xfrm>
            <a:off x="608400" y="374552"/>
            <a:ext cx="99441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Gill Sans"/>
              <a:buNone/>
            </a:pPr>
            <a:r>
              <a:rPr lang="en-GB" sz="5400" b="1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In the Underworld</a:t>
            </a:r>
            <a:endParaRPr sz="5400" b="1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05" name="Google Shape;405;gc4a5adc0b9_9_57"/>
          <p:cNvSpPr txBox="1">
            <a:spLocks noGrp="1"/>
          </p:cNvSpPr>
          <p:nvPr>
            <p:ph type="body" idx="1"/>
          </p:nvPr>
        </p:nvSpPr>
        <p:spPr>
          <a:xfrm>
            <a:off x="608400" y="1458625"/>
            <a:ext cx="11583600" cy="47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</a:pP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Oops, misjudged it... The </a:t>
            </a:r>
            <a:r>
              <a:rPr lang="en-GB" sz="4000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Μινωτ</a:t>
            </a: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αυρος tears your three heads off.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</a:pPr>
            <a:endParaRPr lang="en-GB" sz="4000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</a:pPr>
            <a:r>
              <a:rPr lang="en-GB" sz="4000" u="sng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Turn back</a:t>
            </a:r>
            <a:r>
              <a:rPr lang="en-GB" sz="4000" u="sng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endParaRPr sz="4000" u="sng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406" name="Google Shape;406;gc4a5adc0b9_9_57"/>
          <p:cNvPicPr preferRelativeResize="0"/>
          <p:nvPr/>
        </p:nvPicPr>
        <p:blipFill rotWithShape="1">
          <a:blip r:embed="rId4">
            <a:alphaModFix/>
          </a:blip>
          <a:srcRect b="8749"/>
          <a:stretch/>
        </p:blipFill>
        <p:spPr>
          <a:xfrm>
            <a:off x="7483125" y="2667275"/>
            <a:ext cx="3643300" cy="3580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c3bb447cc6_0_30"/>
          <p:cNvSpPr txBox="1">
            <a:spLocks noGrp="1"/>
          </p:cNvSpPr>
          <p:nvPr>
            <p:ph type="title"/>
          </p:nvPr>
        </p:nvSpPr>
        <p:spPr>
          <a:xfrm>
            <a:off x="142966" y="365125"/>
            <a:ext cx="99441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Gill Sans"/>
              <a:buNone/>
            </a:pPr>
            <a:r>
              <a:rPr lang="en-GB" sz="5400" b="1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In the Underworld</a:t>
            </a:r>
            <a:endParaRPr sz="5400" b="1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13" name="Google Shape;413;gc3bb447cc6_0_30"/>
          <p:cNvSpPr txBox="1">
            <a:spLocks noGrp="1"/>
          </p:cNvSpPr>
          <p:nvPr>
            <p:ph type="body" idx="1"/>
          </p:nvPr>
        </p:nvSpPr>
        <p:spPr>
          <a:xfrm>
            <a:off x="142966" y="1027975"/>
            <a:ext cx="11688300" cy="39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Ἁ</a:t>
            </a:r>
            <a:r>
              <a:rPr lang="el-GR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ι</a:t>
            </a:r>
            <a:r>
              <a:rPr lang="en-GB" sz="4000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δης</a:t>
            </a: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, the god of the underworld and your master, is calling you. He wants to send </a:t>
            </a:r>
            <a:r>
              <a:rPr lang="en-GB" sz="4000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Κερ</a:t>
            </a: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βερον to dog school.</a:t>
            </a:r>
            <a:endParaRPr sz="4000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endParaRPr sz="1800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Green: </a:t>
            </a:r>
            <a:r>
              <a:rPr lang="en-GB" sz="4000" u="sng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I'll prove that's not necessary. 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en-GB" sz="4000" u="sng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I'm too tough for that.</a:t>
            </a:r>
            <a:endParaRPr sz="4000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Orange: </a:t>
            </a:r>
            <a:r>
              <a:rPr lang="en-GB" sz="4000" u="sng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I’m on my way! This is the best </a:t>
            </a:r>
            <a:br>
              <a:rPr lang="en-GB" sz="4000" u="sng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en-GB" sz="4000" u="sng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chance to fight with all the dogs at the </a:t>
            </a:r>
            <a:br>
              <a:rPr lang="en-GB" sz="4000" u="sng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en-GB" sz="4000" u="sng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school!</a:t>
            </a:r>
            <a:endParaRPr sz="4000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414" name="Google Shape;414;gc3bb447cc6_0_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898635" y="2506646"/>
            <a:ext cx="3150399" cy="4200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c4a5adc0b9_9_86"/>
          <p:cNvSpPr txBox="1">
            <a:spLocks noGrp="1"/>
          </p:cNvSpPr>
          <p:nvPr>
            <p:ph type="title"/>
          </p:nvPr>
        </p:nvSpPr>
        <p:spPr>
          <a:xfrm>
            <a:off x="992822" y="254963"/>
            <a:ext cx="99441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Gill Sans"/>
              <a:buNone/>
            </a:pPr>
            <a:r>
              <a:rPr lang="en-GB" sz="5400" b="1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In the Underworld</a:t>
            </a:r>
            <a:endParaRPr sz="5400" b="1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21" name="Google Shape;421;gc4a5adc0b9_9_86"/>
          <p:cNvSpPr txBox="1">
            <a:spLocks noGrp="1"/>
          </p:cNvSpPr>
          <p:nvPr>
            <p:ph type="body" idx="1"/>
          </p:nvPr>
        </p:nvSpPr>
        <p:spPr>
          <a:xfrm>
            <a:off x="992822" y="1429500"/>
            <a:ext cx="11045207" cy="39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The dog school is a boarding school. You have to leave the underworld. You’re not such a good guard dog, after all. </a:t>
            </a:r>
            <a:endParaRPr sz="4000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endParaRPr sz="4000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en-GB" sz="4000" u="sng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Turn back</a:t>
            </a:r>
            <a:endParaRPr sz="4000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422" name="Google Shape;422;gc4a5adc0b9_9_8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12547" y="3302622"/>
            <a:ext cx="4724375" cy="314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"/>
          <p:cNvSpPr txBox="1">
            <a:spLocks noGrp="1"/>
          </p:cNvSpPr>
          <p:nvPr>
            <p:ph type="title"/>
          </p:nvPr>
        </p:nvSpPr>
        <p:spPr>
          <a:xfrm>
            <a:off x="1102175" y="341841"/>
            <a:ext cx="1117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Gill Sans"/>
              <a:buNone/>
            </a:pPr>
            <a:r>
              <a:rPr lang="en-GB" sz="5400" b="1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A few words: ancient and new</a:t>
            </a:r>
            <a:endParaRPr sz="5400" b="1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26" name="Google Shape;126;p4"/>
          <p:cNvSpPr txBox="1">
            <a:spLocks noGrp="1"/>
          </p:cNvSpPr>
          <p:nvPr>
            <p:ph type="body" idx="1"/>
          </p:nvPr>
        </p:nvSpPr>
        <p:spPr>
          <a:xfrm>
            <a:off x="1102175" y="1667541"/>
            <a:ext cx="10491000" cy="56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</a:pPr>
            <a:r>
              <a:rPr lang="en-GB" sz="4000" dirty="0" err="1">
                <a:solidFill>
                  <a:schemeClr val="dk2"/>
                </a:solidFill>
              </a:rPr>
              <a:t>κιν</a:t>
            </a:r>
            <a:r>
              <a:rPr lang="el-GR" sz="4000" dirty="0">
                <a:solidFill>
                  <a:schemeClr val="dk2"/>
                </a:solidFill>
              </a:rPr>
              <a:t>η</a:t>
            </a:r>
            <a:r>
              <a:rPr lang="en-GB" sz="4000" dirty="0">
                <a:solidFill>
                  <a:schemeClr val="dk2"/>
                </a:solidFill>
              </a:rPr>
              <a:t>μα					δελφις	</a:t>
            </a:r>
            <a:endParaRPr sz="4000" dirty="0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</a:pPr>
            <a:r>
              <a:rPr lang="en-GB" sz="4000" dirty="0">
                <a:solidFill>
                  <a:schemeClr val="dk2"/>
                </a:solidFill>
              </a:rPr>
              <a:t>βαρβα</a:t>
            </a:r>
            <a:r>
              <a:rPr lang="en-GB" sz="4000" dirty="0" err="1">
                <a:solidFill>
                  <a:schemeClr val="dk2"/>
                </a:solidFill>
              </a:rPr>
              <a:t>ρος</a:t>
            </a:r>
            <a:r>
              <a:rPr lang="en-GB" sz="4000" dirty="0">
                <a:solidFill>
                  <a:schemeClr val="dk2"/>
                </a:solidFill>
              </a:rPr>
              <a:t>				</a:t>
            </a:r>
            <a:r>
              <a:rPr lang="en-GB" sz="4000" dirty="0" err="1">
                <a:solidFill>
                  <a:schemeClr val="dk2"/>
                </a:solidFill>
              </a:rPr>
              <a:t>κυων</a:t>
            </a:r>
            <a:endParaRPr sz="4000" dirty="0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</a:pPr>
            <a:r>
              <a:rPr lang="en-GB" sz="4000" dirty="0">
                <a:solidFill>
                  <a:schemeClr val="dk2"/>
                </a:solidFill>
              </a:rPr>
              <a:t>βιβ</a:t>
            </a:r>
            <a:r>
              <a:rPr lang="en-GB" sz="4000" dirty="0" err="1">
                <a:solidFill>
                  <a:schemeClr val="dk2"/>
                </a:solidFill>
              </a:rPr>
              <a:t>λιον</a:t>
            </a:r>
            <a:r>
              <a:rPr lang="en-GB" sz="4000" dirty="0">
                <a:solidFill>
                  <a:schemeClr val="dk2"/>
                </a:solidFill>
              </a:rPr>
              <a:t>					</a:t>
            </a:r>
            <a:r>
              <a:rPr lang="en-GB" sz="4000" dirty="0" err="1">
                <a:solidFill>
                  <a:schemeClr val="dk2"/>
                </a:solidFill>
              </a:rPr>
              <a:t>κεφ</a:t>
            </a:r>
            <a:r>
              <a:rPr lang="en-GB" sz="4000" dirty="0">
                <a:solidFill>
                  <a:schemeClr val="dk2"/>
                </a:solidFill>
              </a:rPr>
              <a:t>αλη 				</a:t>
            </a:r>
            <a:endParaRPr sz="4000" dirty="0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</a:pPr>
            <a:r>
              <a:rPr lang="en-GB" sz="4000" dirty="0">
                <a:solidFill>
                  <a:schemeClr val="dk2"/>
                </a:solidFill>
              </a:rPr>
              <a:t>χαος					Τα</a:t>
            </a:r>
            <a:r>
              <a:rPr lang="en-GB" sz="4000" dirty="0" err="1">
                <a:solidFill>
                  <a:schemeClr val="dk2"/>
                </a:solidFill>
              </a:rPr>
              <a:t>ρτ</a:t>
            </a:r>
            <a:r>
              <a:rPr lang="en-GB" sz="4000" dirty="0">
                <a:solidFill>
                  <a:schemeClr val="dk2"/>
                </a:solidFill>
              </a:rPr>
              <a:t>αρος</a:t>
            </a:r>
            <a:endParaRPr sz="4000" dirty="0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</a:pPr>
            <a:r>
              <a:rPr lang="en-GB" sz="4000" dirty="0">
                <a:solidFill>
                  <a:schemeClr val="dk2"/>
                </a:solidFill>
              </a:rPr>
              <a:t>		</a:t>
            </a:r>
            <a:r>
              <a:rPr lang="en-GB" sz="4000" dirty="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					</a:t>
            </a: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		</a:t>
            </a:r>
            <a:r>
              <a:rPr lang="en-GB" sz="4000" dirty="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	</a:t>
            </a:r>
            <a:r>
              <a:rPr lang="en-GB" sz="3000" dirty="0">
                <a:latin typeface="Comfortaa"/>
                <a:ea typeface="Comfortaa"/>
                <a:cs typeface="Comfortaa"/>
                <a:sym typeface="Comfortaa"/>
              </a:rPr>
              <a:t>			</a:t>
            </a:r>
            <a:endParaRPr sz="3000" dirty="0"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c3bb447cc6_0_24"/>
          <p:cNvSpPr txBox="1">
            <a:spLocks noGrp="1"/>
          </p:cNvSpPr>
          <p:nvPr>
            <p:ph type="title"/>
          </p:nvPr>
        </p:nvSpPr>
        <p:spPr>
          <a:xfrm>
            <a:off x="853200" y="327418"/>
            <a:ext cx="99441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Gill Sans"/>
              <a:buNone/>
            </a:pPr>
            <a:r>
              <a:rPr lang="en-GB" sz="5400" b="1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In the Underworld</a:t>
            </a:r>
            <a:endParaRPr sz="5400" b="1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29" name="Google Shape;429;gc3bb447cc6_0_24"/>
          <p:cNvSpPr txBox="1">
            <a:spLocks noGrp="1"/>
          </p:cNvSpPr>
          <p:nvPr>
            <p:ph type="body" idx="1"/>
          </p:nvPr>
        </p:nvSpPr>
        <p:spPr>
          <a:xfrm>
            <a:off x="853200" y="1160976"/>
            <a:ext cx="10485600" cy="430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A </a:t>
            </a:r>
            <a:r>
              <a:rPr lang="en-GB" sz="4000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ψυχη</a:t>
            </a: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from the underworld approaches you. She wants to go back to her family.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endParaRPr lang="en-GB" sz="4000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Green: </a:t>
            </a:r>
            <a:r>
              <a:rPr lang="en-GB" sz="4000" u="sng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I bite the </a:t>
            </a:r>
            <a:r>
              <a:rPr lang="en-GB" sz="4000" u="sng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ψυχην</a:t>
            </a:r>
            <a:r>
              <a:rPr lang="en-GB" sz="4000" u="sng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in her leg and drag her back! It's my job to keep all the souls here</a:t>
            </a: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! 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Orange: </a:t>
            </a:r>
            <a:r>
              <a:rPr lang="en-GB" sz="4000" u="sng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I weep for pity and pretend I didn't see the </a:t>
            </a:r>
            <a:r>
              <a:rPr lang="en-GB" sz="4000" u="sng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ψυχην</a:t>
            </a:r>
            <a:r>
              <a:rPr lang="en-GB" sz="4000" u="sng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. A tough dog can have a moment of weakness too</a:t>
            </a:r>
            <a:r>
              <a:rPr lang="en-GB" sz="4000" u="sng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...</a:t>
            </a:r>
            <a:endParaRPr sz="4000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c4a5adc0b9_9_64"/>
          <p:cNvSpPr txBox="1">
            <a:spLocks noGrp="1"/>
          </p:cNvSpPr>
          <p:nvPr>
            <p:ph type="title"/>
          </p:nvPr>
        </p:nvSpPr>
        <p:spPr>
          <a:xfrm>
            <a:off x="857248" y="309725"/>
            <a:ext cx="99441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Gill Sans"/>
              <a:buNone/>
            </a:pPr>
            <a:r>
              <a:rPr lang="en-GB" sz="5400" b="1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In the Underworld</a:t>
            </a:r>
            <a:endParaRPr sz="5400" b="1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36" name="Google Shape;436;gc4a5adc0b9_9_64"/>
          <p:cNvSpPr txBox="1">
            <a:spLocks noGrp="1"/>
          </p:cNvSpPr>
          <p:nvPr>
            <p:ph type="body" idx="1"/>
          </p:nvPr>
        </p:nvSpPr>
        <p:spPr>
          <a:xfrm>
            <a:off x="857248" y="1319225"/>
            <a:ext cx="10181539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en-GB" sz="4000" u="sng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Oops, you didn't do your job properly. You’re fired! 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endParaRPr lang="en-GB" sz="4000" u="sng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en-GB" sz="4000" u="sng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Turn back</a:t>
            </a:r>
          </a:p>
        </p:txBody>
      </p:sp>
      <p:pic>
        <p:nvPicPr>
          <p:cNvPr id="437" name="Google Shape;437;gc4a5adc0b9_9_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75123" y="2644925"/>
            <a:ext cx="4926225" cy="3694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c3bb447cc6_0_36"/>
          <p:cNvSpPr txBox="1">
            <a:spLocks noGrp="1"/>
          </p:cNvSpPr>
          <p:nvPr>
            <p:ph type="title"/>
          </p:nvPr>
        </p:nvSpPr>
        <p:spPr>
          <a:xfrm>
            <a:off x="1136498" y="289711"/>
            <a:ext cx="99441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Gill Sans"/>
              <a:buNone/>
            </a:pPr>
            <a:r>
              <a:rPr lang="en-GB" sz="5400" b="1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In the Underworld</a:t>
            </a:r>
            <a:endParaRPr sz="5400" b="1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44" name="Google Shape;444;gc3bb447cc6_0_36"/>
          <p:cNvSpPr txBox="1">
            <a:spLocks noGrp="1"/>
          </p:cNvSpPr>
          <p:nvPr>
            <p:ph type="body" idx="1"/>
          </p:nvPr>
        </p:nvSpPr>
        <p:spPr>
          <a:xfrm>
            <a:off x="1111402" y="1140266"/>
            <a:ext cx="89511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A gigantic </a:t>
            </a:r>
            <a:r>
              <a:rPr lang="en-GB" sz="4000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γιγ</a:t>
            </a: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ας is heading towards you. He wants to go back up to take revenge on the man who blinded him.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endParaRPr lang="en-GB" sz="4000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Green: </a:t>
            </a:r>
            <a:r>
              <a:rPr lang="en-GB" sz="4000" u="sng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I let him pass, because he can just crush me</a:t>
            </a: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.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Orange: </a:t>
            </a:r>
            <a:r>
              <a:rPr lang="en-GB" sz="4000" u="sng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I see that he is blind and bite him in three different places at the same time</a:t>
            </a:r>
            <a:r>
              <a:rPr lang="en-GB" sz="4000" u="sng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  <a:endParaRPr sz="4000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c4a5adc0b9_9_71"/>
          <p:cNvSpPr txBox="1">
            <a:spLocks noGrp="1"/>
          </p:cNvSpPr>
          <p:nvPr>
            <p:ph type="title"/>
          </p:nvPr>
        </p:nvSpPr>
        <p:spPr>
          <a:xfrm>
            <a:off x="857249" y="309725"/>
            <a:ext cx="99441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Gill Sans"/>
              <a:buNone/>
            </a:pPr>
            <a:r>
              <a:rPr lang="en-GB" sz="5400" b="1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In the Underworld</a:t>
            </a:r>
            <a:endParaRPr sz="5400" b="1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51" name="Google Shape;451;gc4a5adc0b9_9_71"/>
          <p:cNvSpPr txBox="1">
            <a:spLocks noGrp="1"/>
          </p:cNvSpPr>
          <p:nvPr>
            <p:ph type="body" idx="1"/>
          </p:nvPr>
        </p:nvSpPr>
        <p:spPr>
          <a:xfrm>
            <a:off x="857249" y="1319225"/>
            <a:ext cx="10077844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en-GB" sz="4000" u="sng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Oops, you didn't do your job properly. You’re fired! 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endParaRPr lang="en-GB" sz="4000" u="sng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en-GB" sz="4000" u="sng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Turn back</a:t>
            </a:r>
          </a:p>
        </p:txBody>
      </p:sp>
      <p:pic>
        <p:nvPicPr>
          <p:cNvPr id="452" name="Google Shape;452;gc4a5adc0b9_9_7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75124" y="2510937"/>
            <a:ext cx="4926225" cy="3694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c4a5adc0b9_9_78"/>
          <p:cNvSpPr txBox="1">
            <a:spLocks noGrp="1"/>
          </p:cNvSpPr>
          <p:nvPr>
            <p:ph type="title"/>
          </p:nvPr>
        </p:nvSpPr>
        <p:spPr>
          <a:xfrm>
            <a:off x="857249" y="252003"/>
            <a:ext cx="99441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Gill Sans"/>
              <a:buNone/>
            </a:pPr>
            <a:r>
              <a:rPr lang="en-GB" sz="5400" b="1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In the Underworld</a:t>
            </a:r>
            <a:endParaRPr sz="5400" b="1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59" name="Google Shape;459;gc4a5adc0b9_9_78"/>
          <p:cNvSpPr txBox="1">
            <a:spLocks noGrp="1"/>
          </p:cNvSpPr>
          <p:nvPr>
            <p:ph type="body" idx="1"/>
          </p:nvPr>
        </p:nvSpPr>
        <p:spPr>
          <a:xfrm>
            <a:off x="857249" y="1319225"/>
            <a:ext cx="96285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Congratulations, you have defeated all intruders. You are an excellent guard dog! </a:t>
            </a:r>
            <a:endParaRPr sz="4000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endParaRPr sz="4000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en-GB" sz="4000" u="sng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Again!</a:t>
            </a:r>
            <a:endParaRPr sz="4000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en-GB" sz="4000" u="sng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Time for a change!</a:t>
            </a:r>
            <a:endParaRPr sz="4000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460" name="Google Shape;460;gc4a5adc0b9_9_7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42025" y="2919150"/>
            <a:ext cx="6096005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34000"/>
          </a:blip>
          <a:stretch>
            <a:fillRect/>
          </a:stretch>
        </a:blipFill>
        <a:effectLst/>
      </p:bgPr>
    </p:bg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22"/>
          <p:cNvSpPr txBox="1">
            <a:spLocks noGrp="1"/>
          </p:cNvSpPr>
          <p:nvPr>
            <p:ph type="title"/>
          </p:nvPr>
        </p:nvSpPr>
        <p:spPr>
          <a:xfrm>
            <a:off x="816425" y="326573"/>
            <a:ext cx="6437700" cy="15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Gill Sans"/>
              <a:buNone/>
            </a:pPr>
            <a:r>
              <a:rPr lang="en-GB" sz="5400" b="1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Make your own monster</a:t>
            </a:r>
            <a:endParaRPr sz="5400" b="1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67" name="Google Shape;467;p22"/>
          <p:cNvSpPr txBox="1"/>
          <p:nvPr/>
        </p:nvSpPr>
        <p:spPr>
          <a:xfrm>
            <a:off x="1632850" y="2989975"/>
            <a:ext cx="89196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4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8" name="Google Shape;468;p22"/>
          <p:cNvSpPr txBox="1"/>
          <p:nvPr/>
        </p:nvSpPr>
        <p:spPr>
          <a:xfrm>
            <a:off x="1265475" y="2061475"/>
            <a:ext cx="7592700" cy="21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4000" b="0" i="0" u="none" strike="noStrike" cap="none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4000" b="0" i="0" u="none" strike="noStrike" cap="none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endParaRPr sz="4000" b="0" i="0" u="none" strike="noStrike" cap="none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c4a5adc0b9_0_15"/>
          <p:cNvSpPr txBox="1">
            <a:spLocks noGrp="1"/>
          </p:cNvSpPr>
          <p:nvPr>
            <p:ph type="title"/>
          </p:nvPr>
        </p:nvSpPr>
        <p:spPr>
          <a:xfrm>
            <a:off x="922141" y="298150"/>
            <a:ext cx="99441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Gill Sans"/>
              <a:buNone/>
            </a:pPr>
            <a:r>
              <a:rPr lang="en-GB" b="1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Draw and describe your monster,</a:t>
            </a:r>
            <a:endParaRPr b="1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75" name="Google Shape;475;gc4a5adc0b9_0_15"/>
          <p:cNvSpPr txBox="1">
            <a:spLocks noGrp="1"/>
          </p:cNvSpPr>
          <p:nvPr>
            <p:ph type="body" idx="1"/>
          </p:nvPr>
        </p:nvSpPr>
        <p:spPr>
          <a:xfrm>
            <a:off x="922141" y="1357083"/>
            <a:ext cx="89511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using these words:</a:t>
            </a:r>
            <a:endParaRPr sz="4000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4000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4000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κεφ</a:t>
            </a: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αλη (head)  		θριξ     (hair)</a:t>
            </a:r>
            <a:endParaRPr sz="4000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4000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στηθος</a:t>
            </a: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 (chest)    	</a:t>
            </a:r>
            <a:r>
              <a:rPr lang="en-GB" sz="4000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ὀφθ</a:t>
            </a: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αλμος  (eye)</a:t>
            </a:r>
            <a:endParaRPr sz="4000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4000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γονυ</a:t>
            </a: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     (knee)    	</a:t>
            </a:r>
            <a:r>
              <a:rPr lang="en-GB" sz="4000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στομ</a:t>
            </a: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α  (mouth)</a:t>
            </a:r>
            <a:endParaRPr sz="4000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indent="0">
              <a:buSzPts val="1100"/>
              <a:buNone/>
            </a:pP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π</a:t>
            </a:r>
            <a:r>
              <a:rPr lang="en-GB" sz="4000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ους</a:t>
            </a: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     (foot)      </a:t>
            </a:r>
            <a:r>
              <a:rPr lang="el-GR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	χειρ     (</a:t>
            </a: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hand) </a:t>
            </a:r>
            <a:endParaRPr sz="4000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34000"/>
          </a:blip>
          <a:stretch>
            <a:fillRect/>
          </a:stretch>
        </a:blipFill>
        <a:effectLst/>
      </p:bgPr>
    </p:bg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23"/>
          <p:cNvSpPr txBox="1">
            <a:spLocks noGrp="1"/>
          </p:cNvSpPr>
          <p:nvPr>
            <p:ph type="title"/>
          </p:nvPr>
        </p:nvSpPr>
        <p:spPr>
          <a:xfrm>
            <a:off x="701040" y="1435503"/>
            <a:ext cx="6553200" cy="1554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Gill Sans"/>
              <a:buNone/>
            </a:pPr>
            <a:r>
              <a:rPr lang="en-GB" sz="5400" b="1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Subject</a:t>
            </a:r>
            <a:br>
              <a:rPr lang="en-GB" sz="5400" b="1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</a:br>
            <a:r>
              <a:rPr lang="en-GB" sz="5400" b="1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Direct Object</a:t>
            </a:r>
            <a:endParaRPr sz="5400" b="1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c4a5adc0b9_2_0"/>
          <p:cNvSpPr txBox="1">
            <a:spLocks noGrp="1"/>
          </p:cNvSpPr>
          <p:nvPr>
            <p:ph type="title"/>
          </p:nvPr>
        </p:nvSpPr>
        <p:spPr>
          <a:xfrm>
            <a:off x="1123950" y="280477"/>
            <a:ext cx="99441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lang="en-GB" sz="5400" b="1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Subject</a:t>
            </a:r>
            <a:endParaRPr sz="5400" b="1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88" name="Google Shape;488;gc4a5adc0b9_2_0"/>
          <p:cNvSpPr txBox="1">
            <a:spLocks noGrp="1"/>
          </p:cNvSpPr>
          <p:nvPr>
            <p:ph type="body" idx="1"/>
          </p:nvPr>
        </p:nvSpPr>
        <p:spPr>
          <a:xfrm>
            <a:off x="1123950" y="1432672"/>
            <a:ext cx="89511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GB" sz="4000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Κερ</a:t>
            </a: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βερ</a:t>
            </a:r>
            <a:r>
              <a:rPr lang="en-GB" sz="4000" dirty="0">
                <a:solidFill>
                  <a:schemeClr val="dk2"/>
                </a:solidFill>
                <a:highlight>
                  <a:srgbClr val="FF0000"/>
                </a:highlight>
                <a:latin typeface="Gill Sans"/>
                <a:ea typeface="Gill Sans"/>
                <a:cs typeface="Gill Sans"/>
                <a:sym typeface="Gill Sans"/>
              </a:rPr>
              <a:t>ος</a:t>
            </a:r>
            <a:r>
              <a:rPr lang="en-GB" sz="4000" b="1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is roaring loadly.</a:t>
            </a:r>
            <a:endParaRPr sz="4000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A </a:t>
            </a:r>
            <a:r>
              <a:rPr lang="en-GB" sz="4000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ψυχ</a:t>
            </a:r>
            <a:r>
              <a:rPr lang="en-GB" sz="4000" dirty="0" err="1">
                <a:solidFill>
                  <a:schemeClr val="dk2"/>
                </a:solidFill>
                <a:highlight>
                  <a:srgbClr val="00FF00"/>
                </a:highlight>
                <a:latin typeface="Gill Sans"/>
                <a:ea typeface="Gill Sans"/>
                <a:cs typeface="Gill Sans"/>
                <a:sym typeface="Gill Sans"/>
              </a:rPr>
              <a:t>η</a:t>
            </a: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from the underworld is coming near.</a:t>
            </a:r>
            <a:endParaRPr sz="4000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You are a πα</a:t>
            </a:r>
            <a:r>
              <a:rPr lang="en-GB" sz="4000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ιδι</a:t>
            </a:r>
            <a:r>
              <a:rPr lang="en-GB" sz="4000" dirty="0" err="1">
                <a:solidFill>
                  <a:schemeClr val="dk2"/>
                </a:solidFill>
                <a:highlight>
                  <a:srgbClr val="FFFF00"/>
                </a:highlight>
                <a:latin typeface="Gill Sans"/>
                <a:ea typeface="Gill Sans"/>
                <a:cs typeface="Gill Sans"/>
                <a:sym typeface="Gill Sans"/>
              </a:rPr>
              <a:t>ον</a:t>
            </a: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and are going to the underworld. </a:t>
            </a:r>
            <a:endParaRPr sz="4000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4000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→ Who/what is </a:t>
            </a:r>
            <a:r>
              <a:rPr lang="en-GB" sz="4000" u="sng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doing</a:t>
            </a: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the action?</a:t>
            </a:r>
            <a:endParaRPr sz="4000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4000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endParaRPr sz="4000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c4a5adc0b9_2_14"/>
          <p:cNvSpPr txBox="1">
            <a:spLocks noGrp="1"/>
          </p:cNvSpPr>
          <p:nvPr>
            <p:ph type="title"/>
          </p:nvPr>
        </p:nvSpPr>
        <p:spPr>
          <a:xfrm>
            <a:off x="1025475" y="341668"/>
            <a:ext cx="99441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lang="en-GB" sz="5400" b="1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Direct Object</a:t>
            </a:r>
            <a:endParaRPr sz="5400" b="1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95" name="Google Shape;495;gc4a5adc0b9_2_14"/>
          <p:cNvSpPr txBox="1">
            <a:spLocks noGrp="1"/>
          </p:cNvSpPr>
          <p:nvPr>
            <p:ph type="body" idx="1"/>
          </p:nvPr>
        </p:nvSpPr>
        <p:spPr>
          <a:xfrm>
            <a:off x="1025475" y="1764309"/>
            <a:ext cx="89511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You see that you have to pass </a:t>
            </a:r>
            <a:r>
              <a:rPr lang="en-GB" sz="4000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Κερ</a:t>
            </a: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βερ</a:t>
            </a:r>
            <a:r>
              <a:rPr lang="en-GB" sz="4000" dirty="0">
                <a:solidFill>
                  <a:schemeClr val="dk2"/>
                </a:solidFill>
                <a:highlight>
                  <a:srgbClr val="FF0000"/>
                </a:highlight>
                <a:latin typeface="Gill Sans"/>
                <a:ea typeface="Gill Sans"/>
                <a:cs typeface="Gill Sans"/>
                <a:sym typeface="Gill Sans"/>
              </a:rPr>
              <a:t>ον</a:t>
            </a: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.</a:t>
            </a:r>
            <a:endParaRPr sz="4000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You have chased away the </a:t>
            </a:r>
            <a:r>
              <a:rPr lang="en-GB" sz="4000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ψυχ</a:t>
            </a:r>
            <a:r>
              <a:rPr lang="en-GB" sz="4000" dirty="0" err="1">
                <a:solidFill>
                  <a:schemeClr val="dk2"/>
                </a:solidFill>
                <a:highlight>
                  <a:srgbClr val="00FF00"/>
                </a:highlight>
                <a:latin typeface="Gill Sans"/>
                <a:ea typeface="Gill Sans"/>
                <a:cs typeface="Gill Sans"/>
                <a:sym typeface="Gill Sans"/>
              </a:rPr>
              <a:t>ην</a:t>
            </a: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.</a:t>
            </a:r>
            <a:endParaRPr sz="4000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I swallow the πα</a:t>
            </a:r>
            <a:r>
              <a:rPr lang="en-GB" sz="4000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ιδι</a:t>
            </a:r>
            <a:r>
              <a:rPr lang="en-GB" sz="4000" dirty="0" err="1">
                <a:solidFill>
                  <a:schemeClr val="dk2"/>
                </a:solidFill>
                <a:highlight>
                  <a:srgbClr val="FFFF00"/>
                </a:highlight>
                <a:latin typeface="Gill Sans"/>
                <a:ea typeface="Gill Sans"/>
                <a:cs typeface="Gill Sans"/>
                <a:sym typeface="Gill Sans"/>
              </a:rPr>
              <a:t>ον</a:t>
            </a: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whole!</a:t>
            </a:r>
            <a:endParaRPr sz="4000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4000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→ Who/what is </a:t>
            </a:r>
            <a:r>
              <a:rPr lang="en-GB" sz="4000" u="sng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undergoing</a:t>
            </a: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the action?</a:t>
            </a:r>
            <a:endParaRPr sz="4000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endParaRPr sz="4000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34000"/>
          </a:blip>
          <a:stretch>
            <a:fillRect/>
          </a:stretch>
        </a:blipFill>
        <a:effectLst/>
      </p:bgPr>
    </p:bg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6"/>
          <p:cNvSpPr txBox="1">
            <a:spLocks noGrp="1"/>
          </p:cNvSpPr>
          <p:nvPr>
            <p:ph type="title"/>
          </p:nvPr>
        </p:nvSpPr>
        <p:spPr>
          <a:xfrm>
            <a:off x="387800" y="489848"/>
            <a:ext cx="7307100" cy="33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Gill Sans"/>
              <a:buNone/>
            </a:pPr>
            <a:r>
              <a:rPr lang="en-GB" sz="5400" b="1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Dogs, Kerberos (Cerberus) and other dog monsters</a:t>
            </a:r>
            <a:endParaRPr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24"/>
          <p:cNvSpPr txBox="1">
            <a:spLocks noGrp="1"/>
          </p:cNvSpPr>
          <p:nvPr>
            <p:ph type="title"/>
          </p:nvPr>
        </p:nvSpPr>
        <p:spPr>
          <a:xfrm>
            <a:off x="401825" y="365125"/>
            <a:ext cx="114294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lang="en-GB" sz="5400" b="1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What is the role of the word in the sentence?</a:t>
            </a:r>
            <a:endParaRPr sz="5400" b="1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02" name="Google Shape;502;p24"/>
          <p:cNvSpPr txBox="1">
            <a:spLocks noGrp="1"/>
          </p:cNvSpPr>
          <p:nvPr>
            <p:ph type="body" idx="1"/>
          </p:nvPr>
        </p:nvSpPr>
        <p:spPr>
          <a:xfrm>
            <a:off x="1135716" y="2085040"/>
            <a:ext cx="89511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4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endParaRPr sz="4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graphicFrame>
        <p:nvGraphicFramePr>
          <p:cNvPr id="503" name="Google Shape;503;p24"/>
          <p:cNvGraphicFramePr/>
          <p:nvPr>
            <p:extLst>
              <p:ext uri="{D42A27DB-BD31-4B8C-83A1-F6EECF244321}">
                <p14:modId xmlns:p14="http://schemas.microsoft.com/office/powerpoint/2010/main" val="186794662"/>
              </p:ext>
            </p:extLst>
          </p:nvPr>
        </p:nvGraphicFramePr>
        <p:xfrm>
          <a:off x="952500" y="2465689"/>
          <a:ext cx="10287000" cy="2925960"/>
        </p:xfrm>
        <a:graphic>
          <a:graphicData uri="http://schemas.openxmlformats.org/drawingml/2006/table">
            <a:tbl>
              <a:tblPr>
                <a:noFill/>
                <a:tableStyleId>{521BCDE3-7AD7-45CF-803C-E4EE41F791F3}</a:tableStyleId>
              </a:tblPr>
              <a:tblGrid>
                <a:gridCol w="5147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39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rPr lang="en-GB" sz="3600" b="1" u="none" strike="noStrike" cap="none" dirty="0">
                          <a:solidFill>
                            <a:srgbClr val="44546A"/>
                          </a:solidFill>
                        </a:rPr>
                        <a:t>Subject</a:t>
                      </a:r>
                      <a:endParaRPr sz="3600" b="1" u="none" strike="noStrike" cap="none" dirty="0">
                        <a:solidFill>
                          <a:srgbClr val="44546A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rPr lang="en-GB" sz="3600" b="1" u="none" strike="noStrike" cap="none" dirty="0">
                          <a:solidFill>
                            <a:srgbClr val="44546A"/>
                          </a:solidFill>
                        </a:rPr>
                        <a:t>Direct Object</a:t>
                      </a:r>
                      <a:endParaRPr sz="3600" b="1" u="none" strike="noStrike" cap="none" dirty="0">
                        <a:solidFill>
                          <a:srgbClr val="44546A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rPr lang="en-GB" sz="3600" u="none" strike="noStrike" cap="none">
                          <a:solidFill>
                            <a:srgbClr val="44546A"/>
                          </a:solidFill>
                        </a:rPr>
                        <a:t>Κερβερ</a:t>
                      </a:r>
                      <a:r>
                        <a:rPr lang="en-GB" sz="3600" u="none" strike="noStrike" cap="none">
                          <a:solidFill>
                            <a:srgbClr val="44546A"/>
                          </a:solidFill>
                          <a:highlight>
                            <a:srgbClr val="FF0000"/>
                          </a:highlight>
                        </a:rPr>
                        <a:t>ος </a:t>
                      </a:r>
                      <a:endParaRPr sz="3600" u="none" strike="noStrike" cap="none">
                        <a:solidFill>
                          <a:srgbClr val="44546A"/>
                        </a:solidFill>
                        <a:highlight>
                          <a:srgbClr val="FF0000"/>
                        </a:highlight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rPr lang="en-GB" sz="3600" u="none" strike="noStrike" cap="none">
                          <a:solidFill>
                            <a:srgbClr val="44546A"/>
                          </a:solidFill>
                        </a:rPr>
                        <a:t>Κερβερ</a:t>
                      </a:r>
                      <a:r>
                        <a:rPr lang="en-GB" sz="3600" u="none" strike="noStrike" cap="none">
                          <a:solidFill>
                            <a:srgbClr val="44546A"/>
                          </a:solidFill>
                          <a:highlight>
                            <a:srgbClr val="FF0000"/>
                          </a:highlight>
                        </a:rPr>
                        <a:t>ον</a:t>
                      </a:r>
                      <a:endParaRPr sz="3600" u="none" strike="noStrike" cap="none">
                        <a:solidFill>
                          <a:srgbClr val="44546A"/>
                        </a:solidFill>
                        <a:highlight>
                          <a:srgbClr val="FF0000"/>
                        </a:highlight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rPr lang="en-GB" sz="3600" u="none" strike="noStrike" cap="none">
                          <a:solidFill>
                            <a:srgbClr val="44546A"/>
                          </a:solidFill>
                        </a:rPr>
                        <a:t>ψυχ</a:t>
                      </a:r>
                      <a:r>
                        <a:rPr lang="en-GB" sz="3600" u="none" strike="noStrike" cap="none">
                          <a:solidFill>
                            <a:srgbClr val="44546A"/>
                          </a:solidFill>
                          <a:highlight>
                            <a:srgbClr val="00FF00"/>
                          </a:highlight>
                        </a:rPr>
                        <a:t>η </a:t>
                      </a:r>
                      <a:endParaRPr sz="3600" u="none" strike="noStrike" cap="none">
                        <a:solidFill>
                          <a:srgbClr val="44546A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rPr lang="en-GB" sz="3600" u="none" strike="noStrike" cap="none">
                          <a:solidFill>
                            <a:srgbClr val="44546A"/>
                          </a:solidFill>
                        </a:rPr>
                        <a:t>ψυχ</a:t>
                      </a:r>
                      <a:r>
                        <a:rPr lang="en-GB" sz="3600" u="none" strike="noStrike" cap="none">
                          <a:solidFill>
                            <a:srgbClr val="44546A"/>
                          </a:solidFill>
                          <a:highlight>
                            <a:srgbClr val="00FF00"/>
                          </a:highlight>
                        </a:rPr>
                        <a:t>ην </a:t>
                      </a:r>
                      <a:endParaRPr sz="3600" u="none" strike="noStrike" cap="none">
                        <a:solidFill>
                          <a:srgbClr val="44546A"/>
                        </a:solidFill>
                        <a:highlight>
                          <a:srgbClr val="00FF00"/>
                        </a:highlight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rPr lang="en-GB" sz="3600" u="none" strike="noStrike" cap="none">
                          <a:solidFill>
                            <a:srgbClr val="44546A"/>
                          </a:solidFill>
                        </a:rPr>
                        <a:t>παιδι</a:t>
                      </a:r>
                      <a:r>
                        <a:rPr lang="en-GB" sz="3600" u="none" strike="noStrike" cap="none">
                          <a:solidFill>
                            <a:srgbClr val="44546A"/>
                          </a:solidFill>
                          <a:highlight>
                            <a:srgbClr val="FFFF00"/>
                          </a:highlight>
                        </a:rPr>
                        <a:t>ον</a:t>
                      </a:r>
                      <a:r>
                        <a:rPr lang="en-GB" sz="3600" u="none" strike="noStrike" cap="none">
                          <a:solidFill>
                            <a:srgbClr val="44546A"/>
                          </a:solidFill>
                          <a:highlight>
                            <a:srgbClr val="9900FF"/>
                          </a:highlight>
                        </a:rPr>
                        <a:t> </a:t>
                      </a:r>
                      <a:endParaRPr sz="3600" u="none" strike="noStrike" cap="none">
                        <a:solidFill>
                          <a:srgbClr val="44546A"/>
                        </a:solidFill>
                        <a:highlight>
                          <a:srgbClr val="9900FF"/>
                        </a:highlight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rPr lang="en-GB" sz="3600" u="none" strike="noStrike" cap="none" dirty="0">
                          <a:solidFill>
                            <a:srgbClr val="44546A"/>
                          </a:solidFill>
                        </a:rPr>
                        <a:t>πα</a:t>
                      </a:r>
                      <a:r>
                        <a:rPr lang="en-GB" sz="3600" u="none" strike="noStrike" cap="none" dirty="0" err="1">
                          <a:solidFill>
                            <a:srgbClr val="44546A"/>
                          </a:solidFill>
                        </a:rPr>
                        <a:t>ιδι</a:t>
                      </a:r>
                      <a:r>
                        <a:rPr lang="en-GB" sz="3600" u="none" strike="noStrike" cap="none" dirty="0" err="1">
                          <a:solidFill>
                            <a:srgbClr val="44546A"/>
                          </a:solidFill>
                          <a:highlight>
                            <a:srgbClr val="FFFF00"/>
                          </a:highlight>
                        </a:rPr>
                        <a:t>ον</a:t>
                      </a:r>
                      <a:endParaRPr sz="3600" u="none" strike="noStrike" cap="none" dirty="0">
                        <a:solidFill>
                          <a:srgbClr val="44546A"/>
                        </a:solidFill>
                        <a:highlight>
                          <a:srgbClr val="FFFF00"/>
                        </a:highlight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34000"/>
          </a:blip>
          <a:stretch>
            <a:fillRect/>
          </a:stretch>
        </a:blipFill>
        <a:effectLst/>
      </p:bgPr>
    </p:bg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c4a5adc0b9_0_21"/>
          <p:cNvSpPr txBox="1">
            <a:spLocks noGrp="1"/>
          </p:cNvSpPr>
          <p:nvPr>
            <p:ph type="title"/>
          </p:nvPr>
        </p:nvSpPr>
        <p:spPr>
          <a:xfrm>
            <a:off x="701040" y="1435503"/>
            <a:ext cx="6553200" cy="155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Gill Sans"/>
              <a:buNone/>
            </a:pPr>
            <a:r>
              <a:rPr lang="en-GB" sz="5400" b="1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What will you remember from this lesson?</a:t>
            </a:r>
            <a:endParaRPr sz="5400" b="1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7"/>
          <p:cNvSpPr txBox="1">
            <a:spLocks noGrp="1"/>
          </p:cNvSpPr>
          <p:nvPr>
            <p:ph type="title"/>
          </p:nvPr>
        </p:nvSpPr>
        <p:spPr>
          <a:xfrm>
            <a:off x="1124016" y="271375"/>
            <a:ext cx="99441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Gill Sans"/>
              <a:buNone/>
            </a:pPr>
            <a:r>
              <a:rPr lang="en-GB" sz="5400" b="1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Ancient Greeks and their dogs</a:t>
            </a:r>
            <a:endParaRPr sz="5400" b="1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55" name="Google Shape;155;p7"/>
          <p:cNvSpPr txBox="1">
            <a:spLocks noGrp="1"/>
          </p:cNvSpPr>
          <p:nvPr>
            <p:ph type="body" idx="1"/>
          </p:nvPr>
        </p:nvSpPr>
        <p:spPr>
          <a:xfrm>
            <a:off x="1620466" y="1690688"/>
            <a:ext cx="8951068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</a:pPr>
            <a:r>
              <a:rPr lang="en-GB" sz="4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				</a:t>
            </a:r>
            <a:r>
              <a:rPr lang="en-GB" sz="40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	</a:t>
            </a:r>
            <a:r>
              <a:rPr lang="en-GB" sz="3000">
                <a:latin typeface="Comfortaa"/>
                <a:ea typeface="Comfortaa"/>
                <a:cs typeface="Comfortaa"/>
                <a:sym typeface="Comfortaa"/>
              </a:rPr>
              <a:t>			</a:t>
            </a:r>
            <a:endParaRPr sz="30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56" name="Google Shape;156;p7"/>
          <p:cNvSpPr txBox="1">
            <a:spLocks noGrp="1"/>
          </p:cNvSpPr>
          <p:nvPr>
            <p:ph type="body" idx="1"/>
          </p:nvPr>
        </p:nvSpPr>
        <p:spPr>
          <a:xfrm>
            <a:off x="1772866" y="1843088"/>
            <a:ext cx="89511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</a:pPr>
            <a:r>
              <a:rPr lang="en-GB" sz="4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				</a:t>
            </a:r>
            <a:r>
              <a:rPr lang="en-GB" sz="40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	</a:t>
            </a:r>
            <a:r>
              <a:rPr lang="en-GB" sz="3000">
                <a:latin typeface="Comfortaa"/>
                <a:ea typeface="Comfortaa"/>
                <a:cs typeface="Comfortaa"/>
                <a:sym typeface="Comfortaa"/>
              </a:rPr>
              <a:t>			</a:t>
            </a:r>
            <a:endParaRPr sz="30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57" name="Google Shape;157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76575" y="3757625"/>
            <a:ext cx="4457526" cy="297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76575" y="1334846"/>
            <a:ext cx="4457525" cy="2343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7"/>
          <p:cNvPicPr preferRelativeResize="0"/>
          <p:nvPr/>
        </p:nvPicPr>
        <p:blipFill rotWithShape="1">
          <a:blip r:embed="rId5">
            <a:alphaModFix/>
          </a:blip>
          <a:srcRect l="9594" t="22431" r="12016" b="19929"/>
          <a:stretch/>
        </p:blipFill>
        <p:spPr>
          <a:xfrm>
            <a:off x="1357899" y="1916762"/>
            <a:ext cx="4329075" cy="4277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c1ddb4ba03_0_8"/>
          <p:cNvSpPr txBox="1">
            <a:spLocks noGrp="1"/>
          </p:cNvSpPr>
          <p:nvPr>
            <p:ph type="title"/>
          </p:nvPr>
        </p:nvSpPr>
        <p:spPr>
          <a:xfrm>
            <a:off x="61845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 sz="5400" b="1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Odysseus and Argos </a:t>
            </a:r>
            <a:endParaRPr sz="5400" b="1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66" name="Google Shape;166;gc1ddb4ba03_0_8"/>
          <p:cNvSpPr txBox="1">
            <a:spLocks noGrp="1"/>
          </p:cNvSpPr>
          <p:nvPr>
            <p:ph type="body" idx="1"/>
          </p:nvPr>
        </p:nvSpPr>
        <p:spPr>
          <a:xfrm>
            <a:off x="618450" y="1690825"/>
            <a:ext cx="11022300" cy="47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48648"/>
              <a:buNone/>
            </a:pPr>
            <a:r>
              <a:rPr lang="en-GB" sz="4000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Ἀργος</a:t>
            </a: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is the mighty dog of Odysseus. </a:t>
            </a:r>
            <a:endParaRPr sz="4000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48648"/>
              <a:buNone/>
            </a:pP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He was trained by </a:t>
            </a:r>
            <a:r>
              <a:rPr lang="en-GB" sz="4000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Ὀδυσσευς</a:t>
            </a: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for hunting and was superior to all the other dogs. </a:t>
            </a:r>
            <a:endParaRPr sz="4000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48648"/>
              <a:buNone/>
            </a:pP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Once </a:t>
            </a:r>
            <a:r>
              <a:rPr lang="en-GB" sz="4000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Ἀργος</a:t>
            </a: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picked up a trail, no animal escaped his sharp jaws. </a:t>
            </a:r>
            <a:endParaRPr sz="4000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48648"/>
              <a:buNone/>
            </a:pP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But when </a:t>
            </a:r>
            <a:r>
              <a:rPr lang="en-GB" sz="4000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Ἀργος</a:t>
            </a: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was an adult, </a:t>
            </a:r>
            <a:r>
              <a:rPr lang="en-GB" sz="4000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Ὀδυσσευς</a:t>
            </a: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48648"/>
              <a:buNone/>
            </a:pP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left for the war.</a:t>
            </a:r>
            <a:endParaRPr sz="4000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7500"/>
              <a:buFont typeface="Arial"/>
              <a:buNone/>
            </a:pP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He left his dog behind.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AED317-84F7-264B-9429-1BFE53BB59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13" t="12046" r="17877" b="13297"/>
          <a:stretch/>
        </p:blipFill>
        <p:spPr>
          <a:xfrm rot="16200000">
            <a:off x="9336015" y="4246389"/>
            <a:ext cx="2817424" cy="206141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c3c351874e_2_6"/>
          <p:cNvSpPr txBox="1">
            <a:spLocks noGrp="1"/>
          </p:cNvSpPr>
          <p:nvPr>
            <p:ph type="title"/>
          </p:nvPr>
        </p:nvSpPr>
        <p:spPr>
          <a:xfrm>
            <a:off x="61845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 sz="5400" b="1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Odysseus and Argos </a:t>
            </a:r>
            <a:endParaRPr sz="5400" b="1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73" name="Google Shape;173;gc3c351874e_2_6"/>
          <p:cNvSpPr txBox="1">
            <a:spLocks noGrp="1"/>
          </p:cNvSpPr>
          <p:nvPr>
            <p:ph type="body" idx="1"/>
          </p:nvPr>
        </p:nvSpPr>
        <p:spPr>
          <a:xfrm>
            <a:off x="618450" y="1690825"/>
            <a:ext cx="11022300" cy="47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 sz="37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After this, nobody looked after </a:t>
            </a:r>
            <a:r>
              <a:rPr lang="en-GB" sz="3700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Ἀργον</a:t>
            </a:r>
            <a:r>
              <a:rPr lang="en-GB" sz="37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.</a:t>
            </a:r>
            <a:endParaRPr sz="3700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 sz="37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He had to fend for himself. </a:t>
            </a:r>
            <a:endParaRPr sz="3700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 sz="37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That is how </a:t>
            </a:r>
            <a:r>
              <a:rPr lang="en-GB" sz="3700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Ἀργος</a:t>
            </a:r>
            <a:r>
              <a:rPr lang="en-GB" sz="37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drifted around the island for 20 years. He became an old dog, covered in lice.</a:t>
            </a:r>
            <a:endParaRPr sz="3700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 sz="37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Often, he would nap in a pile of dung 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 sz="37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near the house of </a:t>
            </a:r>
            <a:r>
              <a:rPr lang="en-GB" sz="3700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Ὀδυσσευς</a:t>
            </a:r>
            <a:r>
              <a:rPr lang="en-GB" sz="37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.</a:t>
            </a:r>
            <a:endParaRPr sz="3700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719F0A-D8C6-AB4E-A616-3F496B9E0E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13" t="12046" r="17877" b="13297"/>
          <a:stretch/>
        </p:blipFill>
        <p:spPr>
          <a:xfrm rot="16200000">
            <a:off x="9336015" y="4246389"/>
            <a:ext cx="2817424" cy="206141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c3c351874e_2_12"/>
          <p:cNvSpPr txBox="1">
            <a:spLocks noGrp="1"/>
          </p:cNvSpPr>
          <p:nvPr>
            <p:ph type="title"/>
          </p:nvPr>
        </p:nvSpPr>
        <p:spPr>
          <a:xfrm>
            <a:off x="61845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 sz="5400" b="1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Odysseus and Argos </a:t>
            </a:r>
            <a:endParaRPr sz="5400" b="1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80" name="Google Shape;180;gc3c351874e_2_12"/>
          <p:cNvSpPr txBox="1">
            <a:spLocks noGrp="1"/>
          </p:cNvSpPr>
          <p:nvPr>
            <p:ph type="body" idx="1"/>
          </p:nvPr>
        </p:nvSpPr>
        <p:spPr>
          <a:xfrm>
            <a:off x="618450" y="1690825"/>
            <a:ext cx="11022300" cy="47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 sz="37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One day, </a:t>
            </a:r>
            <a:r>
              <a:rPr lang="en-GB" sz="3700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Ἀργος</a:t>
            </a:r>
            <a:r>
              <a:rPr lang="en-GB" sz="37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spotted his master Odysseus among a group of people. </a:t>
            </a:r>
            <a:endParaRPr sz="3700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 sz="3700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Ἀργος</a:t>
            </a:r>
            <a:r>
              <a:rPr lang="en-GB" sz="37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started wagging his tail with joy, tucked his ears back and wanted to dash towards Odysseus. </a:t>
            </a:r>
            <a:endParaRPr sz="3700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 sz="37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But his worn-out body could no longer 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 sz="37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cope with the excitement. His heart 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 sz="37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gave up and eventually stopped beating.</a:t>
            </a:r>
            <a:endParaRPr sz="3700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2F4D39-0D81-E543-92B6-8D8E43DBD1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13" t="12046" r="17877" b="13297"/>
          <a:stretch/>
        </p:blipFill>
        <p:spPr>
          <a:xfrm rot="16200000">
            <a:off x="9336015" y="4246389"/>
            <a:ext cx="2817424" cy="206141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368</TotalTime>
  <Words>1834</Words>
  <Application>Microsoft Office PowerPoint</Application>
  <PresentationFormat>Breedbeeld</PresentationFormat>
  <Paragraphs>293</Paragraphs>
  <Slides>51</Slides>
  <Notes>51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51</vt:i4>
      </vt:variant>
    </vt:vector>
  </HeadingPairs>
  <TitlesOfParts>
    <vt:vector size="56" baseType="lpstr">
      <vt:lpstr>Gill Sans</vt:lpstr>
      <vt:lpstr>Arial</vt:lpstr>
      <vt:lpstr>Calibri</vt:lpstr>
      <vt:lpstr>Comfortaa</vt:lpstr>
      <vt:lpstr>Kantoorthema</vt:lpstr>
      <vt:lpstr> ANCIENT GREEKS – YOUNG HEROES  LESSON 2</vt:lpstr>
      <vt:lpstr>The Ancient Greeks… and their dogs</vt:lpstr>
      <vt:lpstr>Recap</vt:lpstr>
      <vt:lpstr>A few words: ancient and new</vt:lpstr>
      <vt:lpstr>Dogs, Kerberos (Cerberus) and other dog monsters</vt:lpstr>
      <vt:lpstr>Ancient Greeks and their dogs</vt:lpstr>
      <vt:lpstr>Odysseus and Argos </vt:lpstr>
      <vt:lpstr>Odysseus and Argos </vt:lpstr>
      <vt:lpstr>Odysseus and Argos </vt:lpstr>
      <vt:lpstr>Monster dogs: Κερβερος</vt:lpstr>
      <vt:lpstr>Other monster dogs</vt:lpstr>
      <vt:lpstr>Game: The Underworld</vt:lpstr>
      <vt:lpstr>To the Underworld</vt:lpstr>
      <vt:lpstr>To the Underworld</vt:lpstr>
      <vt:lpstr>To the Underworld</vt:lpstr>
      <vt:lpstr>To the Underworld</vt:lpstr>
      <vt:lpstr>To the Underworld</vt:lpstr>
      <vt:lpstr>Naar de onderwereld</vt:lpstr>
      <vt:lpstr>To the Underworld</vt:lpstr>
      <vt:lpstr>To the Underworld</vt:lpstr>
      <vt:lpstr>To the Underworld</vt:lpstr>
      <vt:lpstr>To the Underworld</vt:lpstr>
      <vt:lpstr>To the Underworld</vt:lpstr>
      <vt:lpstr>To the Underworld</vt:lpstr>
      <vt:lpstr>To the Underworld</vt:lpstr>
      <vt:lpstr>To the Underworld</vt:lpstr>
      <vt:lpstr>To the Underworld</vt:lpstr>
      <vt:lpstr>In the Underworld</vt:lpstr>
      <vt:lpstr>In the Underworld</vt:lpstr>
      <vt:lpstr>In the Underworld</vt:lpstr>
      <vt:lpstr>In the Underworld</vt:lpstr>
      <vt:lpstr>In the Underworld</vt:lpstr>
      <vt:lpstr>In the Underworld</vt:lpstr>
      <vt:lpstr>In the Underworld</vt:lpstr>
      <vt:lpstr>In the Underworld</vt:lpstr>
      <vt:lpstr>In the Underworld</vt:lpstr>
      <vt:lpstr>In the Underworld</vt:lpstr>
      <vt:lpstr>In the Underworld</vt:lpstr>
      <vt:lpstr>In the Underworld</vt:lpstr>
      <vt:lpstr>In the Underworld</vt:lpstr>
      <vt:lpstr>In the Underworld</vt:lpstr>
      <vt:lpstr>In the Underworld</vt:lpstr>
      <vt:lpstr>In the Underworld</vt:lpstr>
      <vt:lpstr>In the Underworld</vt:lpstr>
      <vt:lpstr>Make your own monster</vt:lpstr>
      <vt:lpstr>Draw and describe your monster,</vt:lpstr>
      <vt:lpstr>Subject Direct Object</vt:lpstr>
      <vt:lpstr>Subject</vt:lpstr>
      <vt:lpstr>Direct Object</vt:lpstr>
      <vt:lpstr>What is the role of the word in the sentence?</vt:lpstr>
      <vt:lpstr>What will you remember from this lesson?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OUDE GRIEKEN – JONGE HELDEN  LES 2</dc:title>
  <dc:creator>Delfine Abbeloos</dc:creator>
  <cp:lastModifiedBy>Evelien Bracke</cp:lastModifiedBy>
  <cp:revision>18</cp:revision>
  <dcterms:modified xsi:type="dcterms:W3CDTF">2023-03-10T14:00:00Z</dcterms:modified>
</cp:coreProperties>
</file>